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54"/>
  </p:notesMasterIdLst>
  <p:handoutMasterIdLst>
    <p:handoutMasterId r:id="rId55"/>
  </p:handoutMasterIdLst>
  <p:sldIdLst>
    <p:sldId id="478" r:id="rId2"/>
    <p:sldId id="535" r:id="rId3"/>
    <p:sldId id="536" r:id="rId4"/>
    <p:sldId id="509" r:id="rId5"/>
    <p:sldId id="510" r:id="rId6"/>
    <p:sldId id="537" r:id="rId7"/>
    <p:sldId id="526" r:id="rId8"/>
    <p:sldId id="538" r:id="rId9"/>
    <p:sldId id="482" r:id="rId10"/>
    <p:sldId id="380" r:id="rId11"/>
    <p:sldId id="541" r:id="rId12"/>
    <p:sldId id="377" r:id="rId13"/>
    <p:sldId id="539" r:id="rId14"/>
    <p:sldId id="473" r:id="rId15"/>
    <p:sldId id="360" r:id="rId16"/>
    <p:sldId id="389" r:id="rId17"/>
    <p:sldId id="528" r:id="rId18"/>
    <p:sldId id="511" r:id="rId19"/>
    <p:sldId id="517" r:id="rId20"/>
    <p:sldId id="518" r:id="rId21"/>
    <p:sldId id="391" r:id="rId22"/>
    <p:sldId id="529" r:id="rId23"/>
    <p:sldId id="398" r:id="rId24"/>
    <p:sldId id="401" r:id="rId25"/>
    <p:sldId id="530" r:id="rId26"/>
    <p:sldId id="531" r:id="rId27"/>
    <p:sldId id="403" r:id="rId28"/>
    <p:sldId id="416" r:id="rId29"/>
    <p:sldId id="417" r:id="rId30"/>
    <p:sldId id="418" r:id="rId31"/>
    <p:sldId id="429" r:id="rId32"/>
    <p:sldId id="430" r:id="rId33"/>
    <p:sldId id="431" r:id="rId34"/>
    <p:sldId id="433" r:id="rId35"/>
    <p:sldId id="543" r:id="rId36"/>
    <p:sldId id="434" r:id="rId37"/>
    <p:sldId id="435" r:id="rId38"/>
    <p:sldId id="544" r:id="rId39"/>
    <p:sldId id="406" r:id="rId40"/>
    <p:sldId id="408" r:id="rId41"/>
    <p:sldId id="410" r:id="rId42"/>
    <p:sldId id="411" r:id="rId43"/>
    <p:sldId id="412" r:id="rId44"/>
    <p:sldId id="444" r:id="rId45"/>
    <p:sldId id="446" r:id="rId46"/>
    <p:sldId id="439" r:id="rId47"/>
    <p:sldId id="448" r:id="rId48"/>
    <p:sldId id="540" r:id="rId49"/>
    <p:sldId id="325" r:id="rId50"/>
    <p:sldId id="542" r:id="rId51"/>
    <p:sldId id="459" r:id="rId52"/>
    <p:sldId id="33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29CDBA8-6807-45D4-98A4-C25BF677597E}">
          <p14:sldIdLst>
            <p14:sldId id="478"/>
            <p14:sldId id="535"/>
            <p14:sldId id="536"/>
            <p14:sldId id="509"/>
            <p14:sldId id="510"/>
            <p14:sldId id="537"/>
            <p14:sldId id="526"/>
          </p14:sldIdLst>
        </p14:section>
        <p14:section name="Technology reflections" id="{14051ADF-BE31-41C4-B683-02204B47C64D}">
          <p14:sldIdLst>
            <p14:sldId id="538"/>
            <p14:sldId id="482"/>
            <p14:sldId id="380"/>
            <p14:sldId id="541"/>
            <p14:sldId id="377"/>
            <p14:sldId id="539"/>
            <p14:sldId id="473"/>
            <p14:sldId id="360"/>
            <p14:sldId id="389"/>
            <p14:sldId id="528"/>
          </p14:sldIdLst>
        </p14:section>
        <p14:section name="Evolution" id="{107156D2-C7E8-43CE-9DE2-128DEA067E36}">
          <p14:sldIdLst>
            <p14:sldId id="511"/>
            <p14:sldId id="517"/>
            <p14:sldId id="518"/>
          </p14:sldIdLst>
        </p14:section>
        <p14:section name="Construction sequence" id="{9479566D-B4F4-431C-A722-B49022D15C07}">
          <p14:sldIdLst>
            <p14:sldId id="391"/>
            <p14:sldId id="529"/>
            <p14:sldId id="398"/>
            <p14:sldId id="401"/>
            <p14:sldId id="530"/>
            <p14:sldId id="531"/>
            <p14:sldId id="403"/>
            <p14:sldId id="416"/>
            <p14:sldId id="417"/>
            <p14:sldId id="418"/>
            <p14:sldId id="429"/>
            <p14:sldId id="430"/>
            <p14:sldId id="431"/>
            <p14:sldId id="433"/>
            <p14:sldId id="543"/>
            <p14:sldId id="434"/>
            <p14:sldId id="435"/>
            <p14:sldId id="544"/>
            <p14:sldId id="406"/>
            <p14:sldId id="408"/>
            <p14:sldId id="410"/>
            <p14:sldId id="411"/>
            <p14:sldId id="412"/>
            <p14:sldId id="444"/>
            <p14:sldId id="446"/>
            <p14:sldId id="439"/>
            <p14:sldId id="448"/>
          </p14:sldIdLst>
        </p14:section>
        <p14:section name="Conclusions" id="{52F2E1E5-A63B-4774-9E68-27839DAA7817}">
          <p14:sldIdLst>
            <p14:sldId id="540"/>
            <p14:sldId id="325"/>
            <p14:sldId id="542"/>
            <p14:sldId id="459"/>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5" autoAdjust="0"/>
    <p:restoredTop sz="87524" autoAdjust="0"/>
  </p:normalViewPr>
  <p:slideViewPr>
    <p:cSldViewPr>
      <p:cViewPr varScale="1">
        <p:scale>
          <a:sx n="96" d="100"/>
          <a:sy n="96" d="100"/>
        </p:scale>
        <p:origin x="150"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5083"/>
    </p:cViewPr>
  </p:sorterViewPr>
  <p:notesViewPr>
    <p:cSldViewPr>
      <p:cViewPr varScale="1">
        <p:scale>
          <a:sx n="78" d="100"/>
          <a:sy n="78" d="100"/>
        </p:scale>
        <p:origin x="2885"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H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03D5FD-3CF1-4C61-96AF-443409728228}" type="datetimeFigureOut">
              <a:rPr lang="es-HN" smtClean="0"/>
              <a:t>24/10/2020</a:t>
            </a:fld>
            <a:endParaRPr lang="es-H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dirty="0"/>
              <a:t>CEE 4520: Sustainable Safe Water on Tap</a:t>
            </a:r>
          </a:p>
          <a:p>
            <a:r>
              <a:rPr lang="en-US" dirty="0"/>
              <a:t>Monroe Weber-Shirk</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BF4CED3-A34B-402D-9475-9C07987DCDCD}" type="slidenum">
              <a:rPr lang="es-HN" smtClean="0"/>
              <a:t>‹#›</a:t>
            </a:fld>
            <a:endParaRPr lang="es-HN"/>
          </a:p>
        </p:txBody>
      </p:sp>
    </p:spTree>
    <p:extLst>
      <p:ext uri="{BB962C8B-B14F-4D97-AF65-F5344CB8AC3E}">
        <p14:creationId xmlns:p14="http://schemas.microsoft.com/office/powerpoint/2010/main" val="4241156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11FE22-B79B-4369-BF4A-781A3FEA20C5}" type="datetimeFigureOut">
              <a:rPr lang="en-US" smtClean="0"/>
              <a:t>10/24/2020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8DE0A1-0B40-490D-A7CD-643C013A8328}" type="slidenum">
              <a:rPr lang="en-US" smtClean="0"/>
              <a:t>‹#›</a:t>
            </a:fld>
            <a:endParaRPr lang="en-US"/>
          </a:p>
        </p:txBody>
      </p:sp>
    </p:spTree>
    <p:extLst>
      <p:ext uri="{BB962C8B-B14F-4D97-AF65-F5344CB8AC3E}">
        <p14:creationId xmlns:p14="http://schemas.microsoft.com/office/powerpoint/2010/main" val="787509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Add intro to each unit</a:t>
            </a:r>
            <a:r>
              <a:rPr lang="en-US" baseline="0" dirty="0"/>
              <a:t> process to help students think about projects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a:t>
            </a:fld>
            <a:endParaRPr lang="en-US"/>
          </a:p>
        </p:txBody>
      </p:sp>
    </p:spTree>
    <p:extLst>
      <p:ext uri="{BB962C8B-B14F-4D97-AF65-F5344CB8AC3E}">
        <p14:creationId xmlns:p14="http://schemas.microsoft.com/office/powerpoint/2010/main" val="1625919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13</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4173728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494" y="4342940"/>
            <a:ext cx="5487013" cy="4114587"/>
          </a:xfrm>
          <a:prstGeom prst="rect">
            <a:avLst/>
          </a:prstGeom>
        </p:spPr>
        <p:txBody>
          <a:bodyPr>
            <a:normAutofit/>
          </a:bodyPr>
          <a:lstStyle/>
          <a:p>
            <a:r>
              <a:rPr lang="en-US" dirty="0"/>
              <a:t>Here </a:t>
            </a:r>
            <a:r>
              <a:rPr lang="en-US" baseline="0" dirty="0"/>
              <a:t>are the five stages of colloid or particle removal in hydraulic drinking water treatment plants. The first stage, coagulation, involves the addition of a chemical coagulant to destabilize a suspension of particles. The coagulant precipitates and attaches to the particle surface. Then in flocculation, velocity gradients in the water cause the particles (now coated in precipitated coagulant) to collide and stick to one another forming aggregates. In floc blankets there are many more opportunities for collisions. In sedimentation, fluid flow is very slow and the aggregates settle to the bottom of the tank. Filtration is often used to remove any remaining particles but is not included in the bench-scale setup.</a:t>
            </a:r>
            <a:endParaRPr lang="en-US" dirty="0"/>
          </a:p>
        </p:txBody>
      </p:sp>
      <p:sp>
        <p:nvSpPr>
          <p:cNvPr id="4" name="Slide Number Placeholder 3"/>
          <p:cNvSpPr>
            <a:spLocks noGrp="1"/>
          </p:cNvSpPr>
          <p:nvPr>
            <p:ph type="sldNum" sz="quarter" idx="10"/>
          </p:nvPr>
        </p:nvSpPr>
        <p:spPr>
          <a:xfrm>
            <a:off x="3884463" y="8685879"/>
            <a:ext cx="2972004" cy="456704"/>
          </a:xfrm>
          <a:prstGeom prst="rect">
            <a:avLst/>
          </a:prstGeom>
        </p:spPr>
        <p:txBody>
          <a:bodyPr/>
          <a:lstStyle/>
          <a:p>
            <a:fld id="{B41D8EC2-A0E9-457F-B1CC-A5C98B015440}" type="slidenum">
              <a:rPr lang="en-US" smtClean="0"/>
              <a:pPr/>
              <a:t>15</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48</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356182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913D7C8-1D10-4E5B-8A9B-B2BE7F2B7605}" type="slidenum">
              <a:rPr lang="en-US" smtClean="0"/>
              <a:pPr/>
              <a:t>49</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Quick and rough cost</a:t>
            </a:r>
            <a:r>
              <a:rPr lang="en-US" baseline="0" dirty="0"/>
              <a:t> estimates.</a:t>
            </a:r>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51</a:t>
            </a:fld>
            <a:endParaRPr lang="en-US"/>
          </a:p>
        </p:txBody>
      </p:sp>
    </p:spTree>
    <p:extLst>
      <p:ext uri="{BB962C8B-B14F-4D97-AF65-F5344CB8AC3E}">
        <p14:creationId xmlns:p14="http://schemas.microsoft.com/office/powerpoint/2010/main" val="775836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52</a:t>
            </a:fld>
            <a:endParaRPr lang="en-US"/>
          </a:p>
        </p:txBody>
      </p:sp>
    </p:spTree>
    <p:extLst>
      <p:ext uri="{BB962C8B-B14F-4D97-AF65-F5344CB8AC3E}">
        <p14:creationId xmlns:p14="http://schemas.microsoft.com/office/powerpoint/2010/main" val="790223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2</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2880758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3</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635596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Microbes are awesome particles!</a:t>
            </a:r>
          </a:p>
        </p:txBody>
      </p:sp>
      <p:sp>
        <p:nvSpPr>
          <p:cNvPr id="4" name="Slide Number Placeholder 3"/>
          <p:cNvSpPr>
            <a:spLocks noGrp="1"/>
          </p:cNvSpPr>
          <p:nvPr>
            <p:ph type="sldNum" sz="quarter" idx="10"/>
          </p:nvPr>
        </p:nvSpPr>
        <p:spPr/>
        <p:txBody>
          <a:bodyPr/>
          <a:lstStyle/>
          <a:p>
            <a:fld id="{A68DE0A1-0B40-490D-A7CD-643C013A8328}" type="slidenum">
              <a:rPr lang="en-US" smtClean="0"/>
              <a:t>4</a:t>
            </a:fld>
            <a:endParaRPr lang="en-US"/>
          </a:p>
        </p:txBody>
      </p:sp>
    </p:spTree>
    <p:extLst>
      <p:ext uri="{BB962C8B-B14F-4D97-AF65-F5344CB8AC3E}">
        <p14:creationId xmlns:p14="http://schemas.microsoft.com/office/powerpoint/2010/main" val="4048958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dirty="0"/>
              <a:t>What about</a:t>
            </a:r>
            <a:r>
              <a:rPr lang="en-US" baseline="0" dirty="0"/>
              <a:t> iteration and feedback?</a:t>
            </a:r>
            <a:endParaRPr lang="en-US" dirty="0"/>
          </a:p>
        </p:txBody>
      </p:sp>
      <p:sp>
        <p:nvSpPr>
          <p:cNvPr id="4" name="Slide Number Placeholder 3"/>
          <p:cNvSpPr>
            <a:spLocks noGrp="1"/>
          </p:cNvSpPr>
          <p:nvPr>
            <p:ph type="sldNum" sz="quarter" idx="10"/>
          </p:nvPr>
        </p:nvSpPr>
        <p:spPr/>
        <p:txBody>
          <a:bodyPr/>
          <a:lstStyle/>
          <a:p>
            <a:fld id="{DAB01A8D-3996-47A3-860D-AF6CF55DFE9C}"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6</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1735355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8</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904211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E77417-A55A-4F2F-95E0-22264E608193}" type="slidenum">
              <a:rPr lang="en-US"/>
              <a:pPr/>
              <a:t>11</a:t>
            </a:fld>
            <a:endParaRPr lang="en-US"/>
          </a:p>
        </p:txBody>
      </p:sp>
      <p:sp>
        <p:nvSpPr>
          <p:cNvPr id="75778" name="Rectangle 2"/>
          <p:cNvSpPr>
            <a:spLocks noGrp="1" noRot="1" noChangeAspect="1" noChangeArrowheads="1" noTextEdit="1"/>
          </p:cNvSpPr>
          <p:nvPr>
            <p:ph type="sldImg"/>
          </p:nvPr>
        </p:nvSpPr>
        <p:spPr>
          <a:xfrm>
            <a:off x="381000" y="685800"/>
            <a:ext cx="6096000" cy="3429000"/>
          </a:xfrm>
          <a:ln/>
        </p:spPr>
      </p:sp>
      <p:sp>
        <p:nvSpPr>
          <p:cNvPr id="75779" name="Rectangle 3"/>
          <p:cNvSpPr>
            <a:spLocks noGrp="1" noChangeArrowheads="1"/>
          </p:cNvSpPr>
          <p:nvPr>
            <p:ph type="body" idx="1"/>
          </p:nvPr>
        </p:nvSpPr>
        <p:spPr/>
        <p:txBody>
          <a:bodyPr/>
          <a:lstStyle/>
          <a:p>
            <a:endParaRPr lang="es-HN"/>
          </a:p>
        </p:txBody>
      </p:sp>
    </p:spTree>
    <p:extLst>
      <p:ext uri="{BB962C8B-B14F-4D97-AF65-F5344CB8AC3E}">
        <p14:creationId xmlns:p14="http://schemas.microsoft.com/office/powerpoint/2010/main" val="3211059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8DE0A1-0B40-490D-A7CD-643C013A8328}" type="slidenum">
              <a:rPr lang="en-US" smtClean="0"/>
              <a:t>12</a:t>
            </a:fld>
            <a:endParaRPr lang="en-US"/>
          </a:p>
        </p:txBody>
      </p:sp>
    </p:spTree>
    <p:extLst>
      <p:ext uri="{BB962C8B-B14F-4D97-AF65-F5344CB8AC3E}">
        <p14:creationId xmlns:p14="http://schemas.microsoft.com/office/powerpoint/2010/main" val="3186880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fld id="{447AEFEB-0F12-4246-8F0C-FDE83E381345}" type="datetimeFigureOut">
              <a:rPr lang="en-US" smtClean="0"/>
              <a:t>10/24/2020</a:t>
            </a:fld>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598B1A88-A749-4CC2-9A45-355AB6EE232C}" type="slidenum">
              <a:rPr lang="en-US" smtClean="0">
                <a:solidFill>
                  <a:srgbClr val="000000"/>
                </a:solidFill>
              </a:rPr>
              <a:pPr/>
              <a:t>‹#›</a:t>
            </a:fld>
            <a:endParaRPr lang="en-US">
              <a:solidFill>
                <a:srgbClr val="000000"/>
              </a:solidFill>
            </a:endParaRPr>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87220284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0767257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28823568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17326487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31342900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447AEFEB-0F12-4246-8F0C-FDE83E381345}" type="datetimeFigureOut">
              <a:rPr lang="en-US" smtClean="0"/>
              <a:t>10/24/2020</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DA3090D2-805C-4395-B495-9EDA45D831DF}" type="slidenum">
              <a:rPr lang="en-US" smtClean="0"/>
              <a:t>‹#›</a:t>
            </a:fld>
            <a:endParaRPr lang="en-US"/>
          </a:p>
        </p:txBody>
      </p:sp>
    </p:spTree>
    <p:extLst>
      <p:ext uri="{BB962C8B-B14F-4D97-AF65-F5344CB8AC3E}">
        <p14:creationId xmlns:p14="http://schemas.microsoft.com/office/powerpoint/2010/main" val="424247218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667000" y="0"/>
            <a:ext cx="6248400" cy="1371600"/>
          </a:xfrm>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70A076C2-ADE3-4A9F-B444-86BDD5958CF5}" type="datetimeFigureOut">
              <a:rPr lang="en-US" smtClean="0"/>
              <a:t>10/24/2020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774800-1A62-4521-818B-5713AA9D563A}" type="slidenum">
              <a:rPr lang="en-US" smtClean="0"/>
              <a:t>‹#›</a:t>
            </a:fld>
            <a:endParaRPr lang="en-US"/>
          </a:p>
        </p:txBody>
      </p:sp>
    </p:spTree>
    <p:extLst>
      <p:ext uri="{BB962C8B-B14F-4D97-AF65-F5344CB8AC3E}">
        <p14:creationId xmlns:p14="http://schemas.microsoft.com/office/powerpoint/2010/main" val="58508612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fld id="{447AEFEB-0F12-4246-8F0C-FDE83E381345}" type="datetimeFigureOut">
              <a:rPr lang="en-US" smtClean="0"/>
              <a:t>10/24/2020</a:t>
            </a:fld>
            <a:endParaRPr lang="en-US"/>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DA3090D2-805C-4395-B495-9EDA45D831DF}" type="slidenum">
              <a:rPr lang="en-US" smtClean="0"/>
              <a:t>‹#›</a:t>
            </a:fld>
            <a:endParaRPr lang="en-US"/>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
        <p:nvSpPr>
          <p:cNvPr id="8" name="Line 7">
            <a:extLst>
              <a:ext uri="{FF2B5EF4-FFF2-40B4-BE49-F238E27FC236}">
                <a16:creationId xmlns:a16="http://schemas.microsoft.com/office/drawing/2014/main" id="{BF61DAA9-F1DB-4872-95FA-F390F5543CCA}"/>
              </a:ext>
            </a:extLst>
          </p:cNvPr>
          <p:cNvSpPr>
            <a:spLocks noChangeShapeType="1"/>
          </p:cNvSpPr>
          <p:nvPr userDrawn="1"/>
        </p:nvSpPr>
        <p:spPr bwMode="auto">
          <a:xfrm>
            <a:off x="0" y="1447800"/>
            <a:ext cx="9144000" cy="0"/>
          </a:xfrm>
          <a:prstGeom prst="line">
            <a:avLst/>
          </a:prstGeom>
          <a:noFill/>
          <a:ln w="76200" cmpd="tri">
            <a:solidFill>
              <a:schemeClr val="accent1"/>
            </a:solidFill>
            <a:round/>
            <a:headEnd/>
            <a:tailEnd/>
          </a:ln>
          <a:effectLst/>
        </p:spPr>
        <p:txBody>
          <a:bodyPr/>
          <a:lstStyle/>
          <a:p>
            <a:endParaRPr lang="en-US" noProof="0" dirty="0"/>
          </a:p>
        </p:txBody>
      </p:sp>
    </p:spTree>
    <p:extLst>
      <p:ext uri="{BB962C8B-B14F-4D97-AF65-F5344CB8AC3E}">
        <p14:creationId xmlns:p14="http://schemas.microsoft.com/office/powerpoint/2010/main" val="401859034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jpe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slide" Target="slide41.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5.xml"/><Relationship Id="rId1" Type="http://schemas.openxmlformats.org/officeDocument/2006/relationships/video" Target="https://www.youtube.com/embed/x1F79euuX4c"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3.jpe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6.xml"/><Relationship Id="rId5" Type="http://schemas.openxmlformats.org/officeDocument/2006/relationships/image" Target="../media/image47.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8.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0.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6.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7.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8.jp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9.jp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guaClara/Designs-2017"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designserver.cee.cornell.edu/Design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52.xml.rels><?xml version="1.0" encoding="UTF-8" standalone="yes"?>
<Relationships xmlns="http://schemas.openxmlformats.org/package/2006/relationships"><Relationship Id="rId8" Type="http://schemas.openxmlformats.org/officeDocument/2006/relationships/image" Target="../media/image70.jpeg"/><Relationship Id="rId3" Type="http://schemas.openxmlformats.org/officeDocument/2006/relationships/image" Target="../media/image66.jpeg"/><Relationship Id="rId7"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8.jpeg"/><Relationship Id="rId5" Type="http://schemas.openxmlformats.org/officeDocument/2006/relationships/image" Target="../media/image67.jpeg"/><Relationship Id="rId4" Type="http://schemas.openxmlformats.org/officeDocument/2006/relationships/image" Target="../media/image23.jpeg"/></Relationships>
</file>

<file path=ppt/slides/_rels/slide6.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png"/><Relationship Id="rId1" Type="http://schemas.openxmlformats.org/officeDocument/2006/relationships/slideLayout" Target="../slideLayouts/slideLayout5.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4.jpeg"/><Relationship Id="rId13" Type="http://schemas.openxmlformats.org/officeDocument/2006/relationships/image" Target="../media/image7.png"/><Relationship Id="rId3" Type="http://schemas.openxmlformats.org/officeDocument/2006/relationships/slide" Target="slide3.xml"/><Relationship Id="rId7" Type="http://schemas.openxmlformats.org/officeDocument/2006/relationships/slide" Target="slide8.xml"/><Relationship Id="rId12"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jpeg"/><Relationship Id="rId11" Type="http://schemas.openxmlformats.org/officeDocument/2006/relationships/slide" Target="slide48.xml"/><Relationship Id="rId5" Type="http://schemas.openxmlformats.org/officeDocument/2006/relationships/slide" Target="slide11.xml"/><Relationship Id="rId10" Type="http://schemas.openxmlformats.org/officeDocument/2006/relationships/image" Target="../media/image5.png"/><Relationship Id="rId4" Type="http://schemas.openxmlformats.org/officeDocument/2006/relationships/image" Target="../media/image2.jpeg"/><Relationship Id="rId9" Type="http://schemas.openxmlformats.org/officeDocument/2006/relationships/slide" Target="slide13.xml"/><Relationship Id="rId1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400800" y="6172200"/>
            <a:ext cx="2714625" cy="381000"/>
          </a:xfrm>
        </p:spPr>
        <p:txBody>
          <a:bodyPr/>
          <a:lstStyle/>
          <a:p>
            <a:r>
              <a:rPr lang="en-US" sz="1800" dirty="0"/>
              <a:t>Monroe Weber-Shirk</a:t>
            </a:r>
          </a:p>
        </p:txBody>
      </p:sp>
      <p:sp>
        <p:nvSpPr>
          <p:cNvPr id="4" name="Title 3"/>
          <p:cNvSpPr>
            <a:spLocks noGrp="1"/>
          </p:cNvSpPr>
          <p:nvPr>
            <p:ph type="ctrTitle" sz="quarter"/>
          </p:nvPr>
        </p:nvSpPr>
        <p:spPr>
          <a:xfrm>
            <a:off x="838200" y="130175"/>
            <a:ext cx="7239000" cy="1470025"/>
          </a:xfrm>
        </p:spPr>
        <p:txBody>
          <a:bodyPr/>
          <a:lstStyle/>
          <a:p>
            <a:pPr algn="ctr"/>
            <a:r>
              <a:rPr lang="en-US" dirty="0"/>
              <a:t>An Elegant Solution for Safe Water on Tap </a:t>
            </a:r>
          </a:p>
        </p:txBody>
      </p:sp>
      <p:sp>
        <p:nvSpPr>
          <p:cNvPr id="2" name="Rectangle 1"/>
          <p:cNvSpPr/>
          <p:nvPr/>
        </p:nvSpPr>
        <p:spPr>
          <a:xfrm>
            <a:off x="0" y="0"/>
            <a:ext cx="91440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650" name="Picture 2" descr="https://lh3.googleusercontent.com/-szqY9SUaguA/U4yZVsLY3FI/AAAAAAAAuu8/dIejH76uRdM/s1280/IMG_4120a.jpg"/>
          <p:cNvPicPr>
            <a:picLocks noChangeAspect="1" noChangeArrowheads="1"/>
          </p:cNvPicPr>
          <p:nvPr/>
        </p:nvPicPr>
        <p:blipFill rotWithShape="1">
          <a:blip r:embed="rId3">
            <a:extLst>
              <a:ext uri="{28A0092B-C50C-407E-A947-70E740481C1C}">
                <a14:useLocalDpi xmlns:a14="http://schemas.microsoft.com/office/drawing/2010/main" val="0"/>
              </a:ext>
            </a:extLst>
          </a:blip>
          <a:srcRect b="18440"/>
          <a:stretch/>
        </p:blipFill>
        <p:spPr bwMode="auto">
          <a:xfrm>
            <a:off x="0" y="1495425"/>
            <a:ext cx="9144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41510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Elegant Solution</a:t>
            </a:r>
            <a:endParaRPr lang="en-US" dirty="0"/>
          </a:p>
        </p:txBody>
      </p:sp>
      <p:sp>
        <p:nvSpPr>
          <p:cNvPr id="3" name="Content Placeholder 2"/>
          <p:cNvSpPr>
            <a:spLocks noGrp="1"/>
          </p:cNvSpPr>
          <p:nvPr>
            <p:ph idx="1"/>
          </p:nvPr>
        </p:nvSpPr>
        <p:spPr/>
        <p:txBody>
          <a:bodyPr/>
          <a:lstStyle/>
          <a:p>
            <a:r>
              <a:rPr lang="en-US"/>
              <a:t>Solves the problem very well</a:t>
            </a:r>
          </a:p>
          <a:p>
            <a:r>
              <a:rPr lang="en-US"/>
              <a:t>No unnecessary complexity</a:t>
            </a:r>
          </a:p>
          <a:p>
            <a:r>
              <a:rPr lang="en-US"/>
              <a:t>Easy to understand</a:t>
            </a:r>
          </a:p>
          <a:p>
            <a:r>
              <a:rPr lang="en-US"/>
              <a:t>Simple and beautiful</a:t>
            </a:r>
          </a:p>
          <a:p>
            <a:pPr lvl="1"/>
            <a:r>
              <a:rPr lang="en-US"/>
              <a:t>Bicycle</a:t>
            </a:r>
          </a:p>
          <a:p>
            <a:pPr lvl="1"/>
            <a:r>
              <a:rPr lang="en-US"/>
              <a:t>Windmills</a:t>
            </a:r>
          </a:p>
          <a:p>
            <a:pPr lvl="1"/>
            <a:endParaRPr lang="en-US"/>
          </a:p>
          <a:p>
            <a:r>
              <a:rPr lang="en-US"/>
              <a:t>Context matters in defining elegant!</a:t>
            </a:r>
          </a:p>
          <a:p>
            <a:endParaRPr lang="en-US" dirty="0"/>
          </a:p>
        </p:txBody>
      </p:sp>
      <p:pic>
        <p:nvPicPr>
          <p:cNvPr id="7170" name="Picture 2" descr="Image result for windmill">
            <a:extLst>
              <a:ext uri="{FF2B5EF4-FFF2-40B4-BE49-F238E27FC236}">
                <a16:creationId xmlns:a16="http://schemas.microsoft.com/office/drawing/2014/main" id="{25CED6A6-4A93-41B7-A462-2B0E054A6B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7000" y="3719793"/>
            <a:ext cx="2387974" cy="179098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bicycle">
            <a:extLst>
              <a:ext uri="{FF2B5EF4-FFF2-40B4-BE49-F238E27FC236}">
                <a16:creationId xmlns:a16="http://schemas.microsoft.com/office/drawing/2014/main" id="{3298EB03-E18B-41CC-AC72-16F31BDF3D0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8197" y="1710017"/>
            <a:ext cx="2627203" cy="1751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15938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4" name="Rectangle 3">
            <a:extLst>
              <a:ext uri="{FF2B5EF4-FFF2-40B4-BE49-F238E27FC236}">
                <a16:creationId xmlns:a16="http://schemas.microsoft.com/office/drawing/2014/main" id="{2C5F3DF4-2AF3-4C60-B10D-0A24BA12E73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b="1" dirty="0"/>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BE5449BD-B8E4-41FB-BC3F-B539D2CF830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E43426EB-308C-4C71-9BFA-C81D6E7895A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459D2E7D-6D9B-4BB5-8D7A-8FE283B8D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17792AFB-3D52-440C-A162-B4FDC5B66944}"/>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0FA9F672-E7DE-4C1A-AA36-1469244AF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07586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Pride of Ownership</a:t>
            </a:r>
            <a:endParaRPr lang="en-US" dirty="0"/>
          </a:p>
        </p:txBody>
      </p:sp>
      <p:sp>
        <p:nvSpPr>
          <p:cNvPr id="3" name="Content Placeholder 2"/>
          <p:cNvSpPr>
            <a:spLocks noGrp="1"/>
          </p:cNvSpPr>
          <p:nvPr>
            <p:ph idx="1"/>
          </p:nvPr>
        </p:nvSpPr>
        <p:spPr>
          <a:xfrm>
            <a:off x="457200" y="1600200"/>
            <a:ext cx="7162800" cy="4525963"/>
          </a:xfrm>
        </p:spPr>
        <p:txBody>
          <a:bodyPr/>
          <a:lstStyle/>
          <a:p>
            <a:r>
              <a:rPr lang="en-US" dirty="0"/>
              <a:t>What happens when the check engine light goes on in your car?</a:t>
            </a:r>
          </a:p>
          <a:p>
            <a:r>
              <a:rPr lang="en-US" dirty="0"/>
              <a:t>What do you do if your bicycle brakes need to be adjusted?</a:t>
            </a:r>
          </a:p>
          <a:p>
            <a:r>
              <a:rPr lang="en-US" dirty="0"/>
              <a:t>What does the plant operator do if the chemical feed stops working?</a:t>
            </a:r>
          </a:p>
        </p:txBody>
      </p:sp>
      <p:sp>
        <p:nvSpPr>
          <p:cNvPr id="4" name="Rectangle 3"/>
          <p:cNvSpPr/>
          <p:nvPr/>
        </p:nvSpPr>
        <p:spPr>
          <a:xfrm>
            <a:off x="762000" y="4953000"/>
            <a:ext cx="7239000" cy="1569660"/>
          </a:xfrm>
          <a:prstGeom prst="rect">
            <a:avLst/>
          </a:prstGeom>
        </p:spPr>
        <p:txBody>
          <a:bodyPr wrap="square">
            <a:spAutoFit/>
          </a:bodyPr>
          <a:lstStyle/>
          <a:p>
            <a:r>
              <a:rPr lang="en-US" sz="3200" dirty="0"/>
              <a:t>We want the plant operator to diagnose and fix the problem without needing to call anyone.</a:t>
            </a:r>
          </a:p>
        </p:txBody>
      </p:sp>
      <p:pic>
        <p:nvPicPr>
          <p:cNvPr id="6148" name="Picture 4" descr="http://cdn2-b.examiner.com/sites/default/files/styles/image_content_width/hash/4b/27/MIL%20on_0.jpg?itok=SBV-sY2u"/>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00" y="1524000"/>
            <a:ext cx="1276232" cy="103398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downtube.com/images/Brake_Adjustment/Brakes_(Identified_Part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0322" y="2590800"/>
            <a:ext cx="1255587" cy="1447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3.googleusercontent.com/_QuLPZg3XMcE/TTz3kuiY2nI/AAAAAAAAbmY/o12wSHakp6c/s576/AguaClara%20Honduras%20Trip%202011%20212.jpg"/>
          <p:cNvPicPr>
            <a:picLocks noChangeAspect="1" noChangeArrowheads="1"/>
          </p:cNvPicPr>
          <p:nvPr/>
        </p:nvPicPr>
        <p:blipFill>
          <a:blip r:embed="rId5" cstate="print"/>
          <a:srcRect/>
          <a:stretch>
            <a:fillRect/>
          </a:stretch>
        </p:blipFill>
        <p:spPr bwMode="auto">
          <a:xfrm>
            <a:off x="7630322" y="4114799"/>
            <a:ext cx="1255587" cy="941691"/>
          </a:xfrm>
          <a:prstGeom prst="rect">
            <a:avLst/>
          </a:prstGeom>
          <a:noFill/>
        </p:spPr>
      </p:pic>
    </p:spTree>
    <p:extLst>
      <p:ext uri="{BB962C8B-B14F-4D97-AF65-F5344CB8AC3E}">
        <p14:creationId xmlns:p14="http://schemas.microsoft.com/office/powerpoint/2010/main" val="2382642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4" name="Rectangle 3">
            <a:extLst>
              <a:ext uri="{FF2B5EF4-FFF2-40B4-BE49-F238E27FC236}">
                <a16:creationId xmlns:a16="http://schemas.microsoft.com/office/drawing/2014/main" id="{1A083B1F-728F-420B-8B6B-13D916ABC066}"/>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b="1" dirty="0"/>
              <a:t>AguaClara technologies and plants </a:t>
            </a:r>
          </a:p>
          <a:p>
            <a:r>
              <a:rPr lang="en-US" sz="3400" dirty="0">
                <a:solidFill>
                  <a:schemeClr val="bg1">
                    <a:lumMod val="75000"/>
                  </a:schemeClr>
                </a:solidFill>
              </a:rPr>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0015C4AB-9863-430E-A348-155A8F73F40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2F4B6A19-C274-4E2F-8527-2710504FFE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8A519CC1-8DCA-496F-8D2A-43D0264CE09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FFF705F0-BEC2-4AE1-A1F4-45953B23639E}"/>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95BD5326-E01F-47B5-A382-8071C95401C5}"/>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664260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AguaClara Technologies</a:t>
            </a:r>
          </a:p>
        </p:txBody>
      </p:sp>
      <p:sp>
        <p:nvSpPr>
          <p:cNvPr id="11" name="Text Placeholder 10"/>
          <p:cNvSpPr>
            <a:spLocks noGrp="1"/>
          </p:cNvSpPr>
          <p:nvPr>
            <p:ph idx="1"/>
          </p:nvPr>
        </p:nvSpPr>
        <p:spPr/>
        <p:txBody>
          <a:bodyPr/>
          <a:lstStyle/>
          <a:p>
            <a:r>
              <a:rPr lang="en-US" sz="4800" dirty="0"/>
              <a:t>Chemical dosing</a:t>
            </a:r>
          </a:p>
          <a:p>
            <a:r>
              <a:rPr lang="en-US" sz="4800" dirty="0" err="1"/>
              <a:t>Flocculator</a:t>
            </a:r>
            <a:endParaRPr lang="en-US" sz="4800" dirty="0"/>
          </a:p>
          <a:p>
            <a:r>
              <a:rPr lang="en-US" sz="4800" dirty="0"/>
              <a:t>Floc Blanket</a:t>
            </a:r>
          </a:p>
          <a:p>
            <a:r>
              <a:rPr lang="en-US" sz="4800" dirty="0"/>
              <a:t>Sedimentation</a:t>
            </a:r>
          </a:p>
          <a:p>
            <a:r>
              <a:rPr lang="en-US" sz="4800" dirty="0"/>
              <a:t>Filtration</a:t>
            </a:r>
          </a:p>
          <a:p>
            <a:r>
              <a:rPr lang="en-US" sz="4800" dirty="0"/>
              <a:t>Conclusions</a:t>
            </a:r>
          </a:p>
        </p:txBody>
      </p:sp>
      <p:pic>
        <p:nvPicPr>
          <p:cNvPr id="2" name="Picture 1">
            <a:hlinkClick r:id="" action="ppaction://noaction"/>
          </p:cNvPr>
          <p:cNvPicPr>
            <a:picLocks noChangeAspect="1" noChangeArrowheads="1"/>
          </p:cNvPicPr>
          <p:nvPr/>
        </p:nvPicPr>
        <p:blipFill>
          <a:blip r:embed="rId2" cstate="print">
            <a:clrChange>
              <a:clrFrom>
                <a:srgbClr val="212830"/>
              </a:clrFrom>
              <a:clrTo>
                <a:srgbClr val="212830">
                  <a:alpha val="0"/>
                </a:srgbClr>
              </a:clrTo>
            </a:clrChange>
            <a:lum bright="10000"/>
          </a:blip>
          <a:srcRect/>
          <a:stretch>
            <a:fillRect/>
          </a:stretch>
        </p:blipFill>
        <p:spPr bwMode="auto">
          <a:xfrm>
            <a:off x="5168660" y="2430598"/>
            <a:ext cx="1804293" cy="1011095"/>
          </a:xfrm>
          <a:prstGeom prst="rect">
            <a:avLst/>
          </a:prstGeom>
          <a:noFill/>
          <a:ln w="9525">
            <a:noFill/>
            <a:miter lim="800000"/>
            <a:headEnd/>
            <a:tailEnd/>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1571389"/>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a:hlinkClick r:id="" action="ppaction://noaction"/>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7114" y="5014912"/>
            <a:ext cx="668631" cy="942975"/>
          </a:xfrm>
          <a:prstGeom prst="rect">
            <a:avLst/>
          </a:prstGeom>
          <a:solidFill>
            <a:schemeClr val="bg1"/>
          </a:solidFill>
          <a:ln>
            <a:noFill/>
          </a:ln>
          <a:effectLst/>
        </p:spPr>
      </p:pic>
      <p:pic>
        <p:nvPicPr>
          <p:cNvPr id="12"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92918"/>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4415745" y="3733800"/>
            <a:ext cx="1655061" cy="53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953000" y="3962400"/>
            <a:ext cx="1295400" cy="768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9406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Stages of particle removal</a:t>
            </a:r>
          </a:p>
        </p:txBody>
      </p:sp>
      <p:sp>
        <p:nvSpPr>
          <p:cNvPr id="296" name="TextBox 295">
            <a:extLst>
              <a:ext uri="{FF2B5EF4-FFF2-40B4-BE49-F238E27FC236}">
                <a16:creationId xmlns:a16="http://schemas.microsoft.com/office/drawing/2014/main" id="{42DFB111-5EB7-4421-A70E-319C76F51212}"/>
              </a:ext>
            </a:extLst>
          </p:cNvPr>
          <p:cNvSpPr txBox="1"/>
          <p:nvPr/>
        </p:nvSpPr>
        <p:spPr>
          <a:xfrm>
            <a:off x="8534400"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Filtration </a:t>
            </a:r>
          </a:p>
        </p:txBody>
      </p:sp>
      <p:sp>
        <p:nvSpPr>
          <p:cNvPr id="298" name="TextBox 297">
            <a:extLst>
              <a:ext uri="{FF2B5EF4-FFF2-40B4-BE49-F238E27FC236}">
                <a16:creationId xmlns:a16="http://schemas.microsoft.com/office/drawing/2014/main" id="{BD6155E1-A5B3-468A-9AE3-5F573BCBDE85}"/>
              </a:ext>
            </a:extLst>
          </p:cNvPr>
          <p:cNvSpPr txBox="1"/>
          <p:nvPr/>
        </p:nvSpPr>
        <p:spPr>
          <a:xfrm>
            <a:off x="6707862"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Sedimentation</a:t>
            </a:r>
          </a:p>
        </p:txBody>
      </p:sp>
      <p:sp>
        <p:nvSpPr>
          <p:cNvPr id="299" name="TextBox 298">
            <a:extLst>
              <a:ext uri="{FF2B5EF4-FFF2-40B4-BE49-F238E27FC236}">
                <a16:creationId xmlns:a16="http://schemas.microsoft.com/office/drawing/2014/main" id="{536D6285-2795-4F9D-9799-F9165900558E}"/>
              </a:ext>
            </a:extLst>
          </p:cNvPr>
          <p:cNvSpPr txBox="1"/>
          <p:nvPr/>
        </p:nvSpPr>
        <p:spPr>
          <a:xfrm>
            <a:off x="3054786"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Flocculation</a:t>
            </a:r>
          </a:p>
        </p:txBody>
      </p:sp>
      <p:sp>
        <p:nvSpPr>
          <p:cNvPr id="300" name="TextBox 299">
            <a:extLst>
              <a:ext uri="{FF2B5EF4-FFF2-40B4-BE49-F238E27FC236}">
                <a16:creationId xmlns:a16="http://schemas.microsoft.com/office/drawing/2014/main" id="{054B1B00-0F85-45D6-9281-1CF67C63414B}"/>
              </a:ext>
            </a:extLst>
          </p:cNvPr>
          <p:cNvSpPr txBox="1"/>
          <p:nvPr/>
        </p:nvSpPr>
        <p:spPr>
          <a:xfrm>
            <a:off x="1228248"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Coagulation</a:t>
            </a:r>
          </a:p>
        </p:txBody>
      </p:sp>
      <p:grpSp>
        <p:nvGrpSpPr>
          <p:cNvPr id="309" name="Group 66">
            <a:extLst>
              <a:ext uri="{FF2B5EF4-FFF2-40B4-BE49-F238E27FC236}">
                <a16:creationId xmlns:a16="http://schemas.microsoft.com/office/drawing/2014/main" id="{B015A50C-C96A-4FA9-9A0D-6E6968F31D60}"/>
              </a:ext>
            </a:extLst>
          </p:cNvPr>
          <p:cNvGrpSpPr/>
          <p:nvPr/>
        </p:nvGrpSpPr>
        <p:grpSpPr>
          <a:xfrm>
            <a:off x="3116800" y="3559774"/>
            <a:ext cx="1715775" cy="2514600"/>
            <a:chOff x="12954000" y="10820400"/>
            <a:chExt cx="1371600" cy="1828800"/>
          </a:xfrm>
        </p:grpSpPr>
        <p:sp>
          <p:nvSpPr>
            <p:cNvPr id="312" name="Can 46">
              <a:extLst>
                <a:ext uri="{FF2B5EF4-FFF2-40B4-BE49-F238E27FC236}">
                  <a16:creationId xmlns:a16="http://schemas.microsoft.com/office/drawing/2014/main" id="{AB7E3733-D651-4108-BE23-6F6E959D26D0}"/>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3" name="Can 47">
              <a:extLst>
                <a:ext uri="{FF2B5EF4-FFF2-40B4-BE49-F238E27FC236}">
                  <a16:creationId xmlns:a16="http://schemas.microsoft.com/office/drawing/2014/main" id="{48309323-D9AD-454C-84D7-DF9567E371D1}"/>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14" name="Flowchart: Connector 313">
            <a:extLst>
              <a:ext uri="{FF2B5EF4-FFF2-40B4-BE49-F238E27FC236}">
                <a16:creationId xmlns:a16="http://schemas.microsoft.com/office/drawing/2014/main" id="{1F862904-AB60-4959-A446-F70A2013599F}"/>
              </a:ext>
            </a:extLst>
          </p:cNvPr>
          <p:cNvSpPr/>
          <p:nvPr/>
        </p:nvSpPr>
        <p:spPr bwMode="auto">
          <a:xfrm>
            <a:off x="448942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15" name="Group 300">
            <a:extLst>
              <a:ext uri="{FF2B5EF4-FFF2-40B4-BE49-F238E27FC236}">
                <a16:creationId xmlns:a16="http://schemas.microsoft.com/office/drawing/2014/main" id="{8994F177-DBDA-4EF3-BEC1-35D12A9C19B5}"/>
              </a:ext>
            </a:extLst>
          </p:cNvPr>
          <p:cNvGrpSpPr/>
          <p:nvPr/>
        </p:nvGrpSpPr>
        <p:grpSpPr>
          <a:xfrm>
            <a:off x="4203458" y="5068534"/>
            <a:ext cx="114385" cy="167640"/>
            <a:chOff x="2975210" y="4640709"/>
            <a:chExt cx="114385" cy="167640"/>
          </a:xfrm>
        </p:grpSpPr>
        <p:sp>
          <p:nvSpPr>
            <p:cNvPr id="316" name="Flowchart: Connector 315">
              <a:extLst>
                <a:ext uri="{FF2B5EF4-FFF2-40B4-BE49-F238E27FC236}">
                  <a16:creationId xmlns:a16="http://schemas.microsoft.com/office/drawing/2014/main" id="{44D383CE-166A-4F75-84A0-1F3342E8249F}"/>
                </a:ext>
              </a:extLst>
            </p:cNvPr>
            <p:cNvSpPr/>
            <p:nvPr/>
          </p:nvSpPr>
          <p:spPr bwMode="auto">
            <a:xfrm>
              <a:off x="297521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7" name="Flowchart: Connector 316">
              <a:extLst>
                <a:ext uri="{FF2B5EF4-FFF2-40B4-BE49-F238E27FC236}">
                  <a16:creationId xmlns:a16="http://schemas.microsoft.com/office/drawing/2014/main" id="{ED49FD01-8961-40B6-B34F-5B8E42306D3E}"/>
                </a:ext>
              </a:extLst>
            </p:cNvPr>
            <p:cNvSpPr/>
            <p:nvPr/>
          </p:nvSpPr>
          <p:spPr bwMode="auto">
            <a:xfrm>
              <a:off x="297521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8" name="Flowchart: Connector 317">
              <a:extLst>
                <a:ext uri="{FF2B5EF4-FFF2-40B4-BE49-F238E27FC236}">
                  <a16:creationId xmlns:a16="http://schemas.microsoft.com/office/drawing/2014/main" id="{75622678-2C61-4C22-8AF3-51E056C60B57}"/>
                </a:ext>
              </a:extLst>
            </p:cNvPr>
            <p:cNvSpPr/>
            <p:nvPr/>
          </p:nvSpPr>
          <p:spPr bwMode="auto">
            <a:xfrm>
              <a:off x="303240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19" name="Flowchart: Connector 318">
              <a:extLst>
                <a:ext uri="{FF2B5EF4-FFF2-40B4-BE49-F238E27FC236}">
                  <a16:creationId xmlns:a16="http://schemas.microsoft.com/office/drawing/2014/main" id="{B1691E4C-9D6F-45F9-9D33-371D057E5E99}"/>
                </a:ext>
              </a:extLst>
            </p:cNvPr>
            <p:cNvSpPr/>
            <p:nvPr/>
          </p:nvSpPr>
          <p:spPr bwMode="auto">
            <a:xfrm>
              <a:off x="297521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0" name="Group 298">
            <a:extLst>
              <a:ext uri="{FF2B5EF4-FFF2-40B4-BE49-F238E27FC236}">
                <a16:creationId xmlns:a16="http://schemas.microsoft.com/office/drawing/2014/main" id="{4F78059A-916A-4BC5-B72A-514EC245CA99}"/>
              </a:ext>
            </a:extLst>
          </p:cNvPr>
          <p:cNvGrpSpPr/>
          <p:nvPr/>
        </p:nvGrpSpPr>
        <p:grpSpPr>
          <a:xfrm>
            <a:off x="3440891" y="5592409"/>
            <a:ext cx="114385" cy="230505"/>
            <a:chOff x="2212643" y="5164584"/>
            <a:chExt cx="114385" cy="230505"/>
          </a:xfrm>
        </p:grpSpPr>
        <p:sp>
          <p:nvSpPr>
            <p:cNvPr id="321" name="Flowchart: Connector 320">
              <a:extLst>
                <a:ext uri="{FF2B5EF4-FFF2-40B4-BE49-F238E27FC236}">
                  <a16:creationId xmlns:a16="http://schemas.microsoft.com/office/drawing/2014/main" id="{46573BA5-CD22-4587-B970-299EA852012E}"/>
                </a:ext>
              </a:extLst>
            </p:cNvPr>
            <p:cNvSpPr/>
            <p:nvPr/>
          </p:nvSpPr>
          <p:spPr bwMode="auto">
            <a:xfrm>
              <a:off x="221264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2" name="Flowchart: Connector 321">
              <a:extLst>
                <a:ext uri="{FF2B5EF4-FFF2-40B4-BE49-F238E27FC236}">
                  <a16:creationId xmlns:a16="http://schemas.microsoft.com/office/drawing/2014/main" id="{3D404122-B06D-484D-A490-26AB18734AD8}"/>
                </a:ext>
              </a:extLst>
            </p:cNvPr>
            <p:cNvSpPr/>
            <p:nvPr/>
          </p:nvSpPr>
          <p:spPr bwMode="auto">
            <a:xfrm>
              <a:off x="221264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3" name="Flowchart: Connector 322">
              <a:extLst>
                <a:ext uri="{FF2B5EF4-FFF2-40B4-BE49-F238E27FC236}">
                  <a16:creationId xmlns:a16="http://schemas.microsoft.com/office/drawing/2014/main" id="{AAE1FFC9-959A-4A2B-A4CC-25692BDC6A30}"/>
                </a:ext>
              </a:extLst>
            </p:cNvPr>
            <p:cNvSpPr/>
            <p:nvPr/>
          </p:nvSpPr>
          <p:spPr bwMode="auto">
            <a:xfrm>
              <a:off x="226983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4" name="Flowchart: Connector 323">
              <a:extLst>
                <a:ext uri="{FF2B5EF4-FFF2-40B4-BE49-F238E27FC236}">
                  <a16:creationId xmlns:a16="http://schemas.microsoft.com/office/drawing/2014/main" id="{49854CE2-C1F1-4F39-A0E6-38FE301C5676}"/>
                </a:ext>
              </a:extLst>
            </p:cNvPr>
            <p:cNvSpPr/>
            <p:nvPr/>
          </p:nvSpPr>
          <p:spPr bwMode="auto">
            <a:xfrm>
              <a:off x="226983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5" name="Flowchart: Connector 324">
              <a:extLst>
                <a:ext uri="{FF2B5EF4-FFF2-40B4-BE49-F238E27FC236}">
                  <a16:creationId xmlns:a16="http://schemas.microsoft.com/office/drawing/2014/main" id="{1EEF9607-E963-40FB-9B90-9486C810577E}"/>
                </a:ext>
              </a:extLst>
            </p:cNvPr>
            <p:cNvSpPr/>
            <p:nvPr/>
          </p:nvSpPr>
          <p:spPr bwMode="auto">
            <a:xfrm>
              <a:off x="226983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26" name="Group 295">
            <a:extLst>
              <a:ext uri="{FF2B5EF4-FFF2-40B4-BE49-F238E27FC236}">
                <a16:creationId xmlns:a16="http://schemas.microsoft.com/office/drawing/2014/main" id="{62948308-9C84-475D-BDEE-F170660B1D88}"/>
              </a:ext>
            </a:extLst>
          </p:cNvPr>
          <p:cNvGrpSpPr/>
          <p:nvPr/>
        </p:nvGrpSpPr>
        <p:grpSpPr>
          <a:xfrm>
            <a:off x="4394099" y="4858984"/>
            <a:ext cx="152514" cy="167640"/>
            <a:chOff x="3165851" y="4431159"/>
            <a:chExt cx="152514" cy="167640"/>
          </a:xfrm>
        </p:grpSpPr>
        <p:sp>
          <p:nvSpPr>
            <p:cNvPr id="327" name="Flowchart: Connector 326">
              <a:extLst>
                <a:ext uri="{FF2B5EF4-FFF2-40B4-BE49-F238E27FC236}">
                  <a16:creationId xmlns:a16="http://schemas.microsoft.com/office/drawing/2014/main" id="{A9A1E77D-AD3E-4636-BAFE-875DD903FB15}"/>
                </a:ext>
              </a:extLst>
            </p:cNvPr>
            <p:cNvSpPr/>
            <p:nvPr/>
          </p:nvSpPr>
          <p:spPr bwMode="auto">
            <a:xfrm>
              <a:off x="322304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8" name="Flowchart: Connector 327">
              <a:extLst>
                <a:ext uri="{FF2B5EF4-FFF2-40B4-BE49-F238E27FC236}">
                  <a16:creationId xmlns:a16="http://schemas.microsoft.com/office/drawing/2014/main" id="{FCDCF041-CE2F-45CB-B44D-353FB001AB8E}"/>
                </a:ext>
              </a:extLst>
            </p:cNvPr>
            <p:cNvSpPr/>
            <p:nvPr/>
          </p:nvSpPr>
          <p:spPr bwMode="auto">
            <a:xfrm>
              <a:off x="326117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29" name="Flowchart: Connector 328">
              <a:extLst>
                <a:ext uri="{FF2B5EF4-FFF2-40B4-BE49-F238E27FC236}">
                  <a16:creationId xmlns:a16="http://schemas.microsoft.com/office/drawing/2014/main" id="{B16FE254-BA5E-425F-B65E-FA470A6D5A03}"/>
                </a:ext>
              </a:extLst>
            </p:cNvPr>
            <p:cNvSpPr/>
            <p:nvPr/>
          </p:nvSpPr>
          <p:spPr bwMode="auto">
            <a:xfrm>
              <a:off x="326117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0" name="Flowchart: Connector 329">
              <a:extLst>
                <a:ext uri="{FF2B5EF4-FFF2-40B4-BE49-F238E27FC236}">
                  <a16:creationId xmlns:a16="http://schemas.microsoft.com/office/drawing/2014/main" id="{067AB825-C8AF-4F63-B4EE-4EA5A59AD292}"/>
                </a:ext>
              </a:extLst>
            </p:cNvPr>
            <p:cNvSpPr/>
            <p:nvPr/>
          </p:nvSpPr>
          <p:spPr bwMode="auto">
            <a:xfrm>
              <a:off x="316585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31" name="Group 297">
            <a:extLst>
              <a:ext uri="{FF2B5EF4-FFF2-40B4-BE49-F238E27FC236}">
                <a16:creationId xmlns:a16="http://schemas.microsoft.com/office/drawing/2014/main" id="{A7C97B55-0C17-4A8E-AFAF-7FD20AA8117D}"/>
              </a:ext>
            </a:extLst>
          </p:cNvPr>
          <p:cNvGrpSpPr/>
          <p:nvPr/>
        </p:nvGrpSpPr>
        <p:grpSpPr>
          <a:xfrm>
            <a:off x="3440891" y="5026624"/>
            <a:ext cx="209706" cy="167640"/>
            <a:chOff x="2212643" y="4598799"/>
            <a:chExt cx="209706" cy="167640"/>
          </a:xfrm>
        </p:grpSpPr>
        <p:sp>
          <p:nvSpPr>
            <p:cNvPr id="332" name="Flowchart: Connector 331">
              <a:extLst>
                <a:ext uri="{FF2B5EF4-FFF2-40B4-BE49-F238E27FC236}">
                  <a16:creationId xmlns:a16="http://schemas.microsoft.com/office/drawing/2014/main" id="{74D42538-FC60-47E3-BFEB-3C47CCABFCA1}"/>
                </a:ext>
              </a:extLst>
            </p:cNvPr>
            <p:cNvSpPr/>
            <p:nvPr/>
          </p:nvSpPr>
          <p:spPr bwMode="auto">
            <a:xfrm>
              <a:off x="226983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3" name="Flowchart: Connector 332">
              <a:extLst>
                <a:ext uri="{FF2B5EF4-FFF2-40B4-BE49-F238E27FC236}">
                  <a16:creationId xmlns:a16="http://schemas.microsoft.com/office/drawing/2014/main" id="{A70B5030-AA14-4434-83C5-E2769FBE470F}"/>
                </a:ext>
              </a:extLst>
            </p:cNvPr>
            <p:cNvSpPr/>
            <p:nvPr/>
          </p:nvSpPr>
          <p:spPr bwMode="auto">
            <a:xfrm>
              <a:off x="226983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4" name="Flowchart: Connector 333">
              <a:extLst>
                <a:ext uri="{FF2B5EF4-FFF2-40B4-BE49-F238E27FC236}">
                  <a16:creationId xmlns:a16="http://schemas.microsoft.com/office/drawing/2014/main" id="{4F31CBF7-74BB-449F-BF6E-32D966AE3753}"/>
                </a:ext>
              </a:extLst>
            </p:cNvPr>
            <p:cNvSpPr/>
            <p:nvPr/>
          </p:nvSpPr>
          <p:spPr bwMode="auto">
            <a:xfrm>
              <a:off x="230796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5" name="Flowchart: Connector 334">
              <a:extLst>
                <a:ext uri="{FF2B5EF4-FFF2-40B4-BE49-F238E27FC236}">
                  <a16:creationId xmlns:a16="http://schemas.microsoft.com/office/drawing/2014/main" id="{C8550767-E693-4E59-B031-CB534A4FC1AB}"/>
                </a:ext>
              </a:extLst>
            </p:cNvPr>
            <p:cNvSpPr/>
            <p:nvPr/>
          </p:nvSpPr>
          <p:spPr bwMode="auto">
            <a:xfrm>
              <a:off x="221264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36" name="Flowchart: Connector 335">
              <a:extLst>
                <a:ext uri="{FF2B5EF4-FFF2-40B4-BE49-F238E27FC236}">
                  <a16:creationId xmlns:a16="http://schemas.microsoft.com/office/drawing/2014/main" id="{DD5FA41E-99A5-4BD8-AB72-EDC8BB0C781D}"/>
                </a:ext>
              </a:extLst>
            </p:cNvPr>
            <p:cNvSpPr/>
            <p:nvPr/>
          </p:nvSpPr>
          <p:spPr bwMode="auto">
            <a:xfrm>
              <a:off x="236515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37" name="Flowchart: Connector 336">
            <a:extLst>
              <a:ext uri="{FF2B5EF4-FFF2-40B4-BE49-F238E27FC236}">
                <a16:creationId xmlns:a16="http://schemas.microsoft.com/office/drawing/2014/main" id="{40B7B1E3-C8E0-4C00-B625-C56DABE77BA8}"/>
              </a:ext>
            </a:extLst>
          </p:cNvPr>
          <p:cNvSpPr/>
          <p:nvPr/>
        </p:nvSpPr>
        <p:spPr bwMode="auto">
          <a:xfrm>
            <a:off x="37840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38" name="Group 296">
            <a:extLst>
              <a:ext uri="{FF2B5EF4-FFF2-40B4-BE49-F238E27FC236}">
                <a16:creationId xmlns:a16="http://schemas.microsoft.com/office/drawing/2014/main" id="{764FC0E7-E5AD-42B6-A6FE-EFEF9CAB61B9}"/>
              </a:ext>
            </a:extLst>
          </p:cNvPr>
          <p:cNvGrpSpPr/>
          <p:nvPr/>
        </p:nvGrpSpPr>
        <p:grpSpPr>
          <a:xfrm>
            <a:off x="3784046" y="4607524"/>
            <a:ext cx="152514" cy="167640"/>
            <a:chOff x="2555798" y="4179699"/>
            <a:chExt cx="152514" cy="167640"/>
          </a:xfrm>
        </p:grpSpPr>
        <p:sp>
          <p:nvSpPr>
            <p:cNvPr id="339" name="Flowchart: Connector 338">
              <a:extLst>
                <a:ext uri="{FF2B5EF4-FFF2-40B4-BE49-F238E27FC236}">
                  <a16:creationId xmlns:a16="http://schemas.microsoft.com/office/drawing/2014/main" id="{5ED8E0DA-BC89-407C-86C5-77AEC4824A39}"/>
                </a:ext>
              </a:extLst>
            </p:cNvPr>
            <p:cNvSpPr/>
            <p:nvPr/>
          </p:nvSpPr>
          <p:spPr bwMode="auto">
            <a:xfrm>
              <a:off x="255579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0" name="Flowchart: Connector 339">
              <a:extLst>
                <a:ext uri="{FF2B5EF4-FFF2-40B4-BE49-F238E27FC236}">
                  <a16:creationId xmlns:a16="http://schemas.microsoft.com/office/drawing/2014/main" id="{B3E0C330-4740-4061-B771-F9E77846BE49}"/>
                </a:ext>
              </a:extLst>
            </p:cNvPr>
            <p:cNvSpPr/>
            <p:nvPr/>
          </p:nvSpPr>
          <p:spPr bwMode="auto">
            <a:xfrm>
              <a:off x="265111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1" name="Flowchart: Connector 340">
              <a:extLst>
                <a:ext uri="{FF2B5EF4-FFF2-40B4-BE49-F238E27FC236}">
                  <a16:creationId xmlns:a16="http://schemas.microsoft.com/office/drawing/2014/main" id="{055B0231-86D6-4CFB-8BBD-710517383709}"/>
                </a:ext>
              </a:extLst>
            </p:cNvPr>
            <p:cNvSpPr/>
            <p:nvPr/>
          </p:nvSpPr>
          <p:spPr bwMode="auto">
            <a:xfrm>
              <a:off x="265111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2" name="Flowchart: Connector 341">
              <a:extLst>
                <a:ext uri="{FF2B5EF4-FFF2-40B4-BE49-F238E27FC236}">
                  <a16:creationId xmlns:a16="http://schemas.microsoft.com/office/drawing/2014/main" id="{F73AA2CA-E199-41CF-98BA-9D530226EDD0}"/>
                </a:ext>
              </a:extLst>
            </p:cNvPr>
            <p:cNvSpPr/>
            <p:nvPr/>
          </p:nvSpPr>
          <p:spPr bwMode="auto">
            <a:xfrm>
              <a:off x="259392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3" name="Flowchart: Connector 342">
              <a:extLst>
                <a:ext uri="{FF2B5EF4-FFF2-40B4-BE49-F238E27FC236}">
                  <a16:creationId xmlns:a16="http://schemas.microsoft.com/office/drawing/2014/main" id="{F16F2198-1C45-4E54-82D1-673AD2F456E9}"/>
                </a:ext>
              </a:extLst>
            </p:cNvPr>
            <p:cNvSpPr/>
            <p:nvPr/>
          </p:nvSpPr>
          <p:spPr bwMode="auto">
            <a:xfrm>
              <a:off x="259392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44" name="Group 299">
            <a:extLst>
              <a:ext uri="{FF2B5EF4-FFF2-40B4-BE49-F238E27FC236}">
                <a16:creationId xmlns:a16="http://schemas.microsoft.com/office/drawing/2014/main" id="{862CFFC1-0F44-4CF1-9894-DCF19B72ADAF}"/>
              </a:ext>
            </a:extLst>
          </p:cNvPr>
          <p:cNvGrpSpPr/>
          <p:nvPr/>
        </p:nvGrpSpPr>
        <p:grpSpPr>
          <a:xfrm>
            <a:off x="4070008" y="5655274"/>
            <a:ext cx="152514" cy="209550"/>
            <a:chOff x="2841760" y="5227449"/>
            <a:chExt cx="152514" cy="209550"/>
          </a:xfrm>
        </p:grpSpPr>
        <p:sp>
          <p:nvSpPr>
            <p:cNvPr id="345" name="Flowchart: Connector 344">
              <a:extLst>
                <a:ext uri="{FF2B5EF4-FFF2-40B4-BE49-F238E27FC236}">
                  <a16:creationId xmlns:a16="http://schemas.microsoft.com/office/drawing/2014/main" id="{372F6658-C70F-4DC0-972B-7FD58F1DFFB9}"/>
                </a:ext>
              </a:extLst>
            </p:cNvPr>
            <p:cNvSpPr/>
            <p:nvPr/>
          </p:nvSpPr>
          <p:spPr bwMode="auto">
            <a:xfrm>
              <a:off x="284176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6" name="Flowchart: Connector 345">
              <a:extLst>
                <a:ext uri="{FF2B5EF4-FFF2-40B4-BE49-F238E27FC236}">
                  <a16:creationId xmlns:a16="http://schemas.microsoft.com/office/drawing/2014/main" id="{E62D07C0-F075-4747-B1E5-C288CAA52303}"/>
                </a:ext>
              </a:extLst>
            </p:cNvPr>
            <p:cNvSpPr/>
            <p:nvPr/>
          </p:nvSpPr>
          <p:spPr bwMode="auto">
            <a:xfrm>
              <a:off x="287988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7" name="Flowchart: Connector 346">
              <a:extLst>
                <a:ext uri="{FF2B5EF4-FFF2-40B4-BE49-F238E27FC236}">
                  <a16:creationId xmlns:a16="http://schemas.microsoft.com/office/drawing/2014/main" id="{A543DFE6-DD1E-49BC-93C2-1FC92796E165}"/>
                </a:ext>
              </a:extLst>
            </p:cNvPr>
            <p:cNvSpPr/>
            <p:nvPr/>
          </p:nvSpPr>
          <p:spPr bwMode="auto">
            <a:xfrm>
              <a:off x="284176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8" name="Flowchart: Connector 347">
              <a:extLst>
                <a:ext uri="{FF2B5EF4-FFF2-40B4-BE49-F238E27FC236}">
                  <a16:creationId xmlns:a16="http://schemas.microsoft.com/office/drawing/2014/main" id="{424124B6-6FEC-4072-9ACA-4FB6976960EE}"/>
                </a:ext>
              </a:extLst>
            </p:cNvPr>
            <p:cNvSpPr/>
            <p:nvPr/>
          </p:nvSpPr>
          <p:spPr bwMode="auto">
            <a:xfrm>
              <a:off x="287988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49" name="Flowchart: Connector 348">
              <a:extLst>
                <a:ext uri="{FF2B5EF4-FFF2-40B4-BE49-F238E27FC236}">
                  <a16:creationId xmlns:a16="http://schemas.microsoft.com/office/drawing/2014/main" id="{C2ED46D8-58E2-40B6-ABA2-E98A17B4BB67}"/>
                </a:ext>
              </a:extLst>
            </p:cNvPr>
            <p:cNvSpPr/>
            <p:nvPr/>
          </p:nvSpPr>
          <p:spPr bwMode="auto">
            <a:xfrm>
              <a:off x="293708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50" name="Group 48">
            <a:extLst>
              <a:ext uri="{FF2B5EF4-FFF2-40B4-BE49-F238E27FC236}">
                <a16:creationId xmlns:a16="http://schemas.microsoft.com/office/drawing/2014/main" id="{6602CD02-ECB7-4AF5-A9A4-62D2DDC7313C}"/>
              </a:ext>
            </a:extLst>
          </p:cNvPr>
          <p:cNvGrpSpPr/>
          <p:nvPr/>
        </p:nvGrpSpPr>
        <p:grpSpPr>
          <a:xfrm>
            <a:off x="1284450" y="2985019"/>
            <a:ext cx="1715775" cy="3020904"/>
            <a:chOff x="2514600" y="10375979"/>
            <a:chExt cx="1371600" cy="2197021"/>
          </a:xfrm>
        </p:grpSpPr>
        <p:sp>
          <p:nvSpPr>
            <p:cNvPr id="351" name="Can 49">
              <a:extLst>
                <a:ext uri="{FF2B5EF4-FFF2-40B4-BE49-F238E27FC236}">
                  <a16:creationId xmlns:a16="http://schemas.microsoft.com/office/drawing/2014/main" id="{DEC71CFE-9B84-4AA6-90D0-3A72BC2807CE}"/>
                </a:ext>
              </a:extLst>
            </p:cNvPr>
            <p:cNvSpPr/>
            <p:nvPr/>
          </p:nvSpPr>
          <p:spPr bwMode="auto">
            <a:xfrm>
              <a:off x="2514600" y="111252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2" name="Can 50">
              <a:extLst>
                <a:ext uri="{FF2B5EF4-FFF2-40B4-BE49-F238E27FC236}">
                  <a16:creationId xmlns:a16="http://schemas.microsoft.com/office/drawing/2014/main" id="{7D199C7B-820B-469E-8D58-D3D3A30C2ABA}"/>
                </a:ext>
              </a:extLst>
            </p:cNvPr>
            <p:cNvSpPr/>
            <p:nvPr/>
          </p:nvSpPr>
          <p:spPr bwMode="auto">
            <a:xfrm>
              <a:off x="2514600" y="107442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3" name="Flowchart: Connector 352">
              <a:extLst>
                <a:ext uri="{FF2B5EF4-FFF2-40B4-BE49-F238E27FC236}">
                  <a16:creationId xmlns:a16="http://schemas.microsoft.com/office/drawing/2014/main" id="{DFA05863-58D3-4AEC-BA52-4D7C92B44F81}"/>
                </a:ext>
              </a:extLst>
            </p:cNvPr>
            <p:cNvSpPr/>
            <p:nvPr/>
          </p:nvSpPr>
          <p:spPr bwMode="auto">
            <a:xfrm>
              <a:off x="2667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4" name="Flowchart: Connector 353">
              <a:extLst>
                <a:ext uri="{FF2B5EF4-FFF2-40B4-BE49-F238E27FC236}">
                  <a16:creationId xmlns:a16="http://schemas.microsoft.com/office/drawing/2014/main" id="{7AE26890-2FE1-4261-8B60-8112358CA927}"/>
                </a:ext>
              </a:extLst>
            </p:cNvPr>
            <p:cNvSpPr/>
            <p:nvPr/>
          </p:nvSpPr>
          <p:spPr bwMode="auto">
            <a:xfrm>
              <a:off x="28956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5" name="Flowchart: Connector 354">
              <a:extLst>
                <a:ext uri="{FF2B5EF4-FFF2-40B4-BE49-F238E27FC236}">
                  <a16:creationId xmlns:a16="http://schemas.microsoft.com/office/drawing/2014/main" id="{2C8F4302-517A-461D-A741-42B60F89807C}"/>
                </a:ext>
              </a:extLst>
            </p:cNvPr>
            <p:cNvSpPr/>
            <p:nvPr/>
          </p:nvSpPr>
          <p:spPr bwMode="auto">
            <a:xfrm>
              <a:off x="30480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6" name="Flowchart: Connector 355">
              <a:extLst>
                <a:ext uri="{FF2B5EF4-FFF2-40B4-BE49-F238E27FC236}">
                  <a16:creationId xmlns:a16="http://schemas.microsoft.com/office/drawing/2014/main" id="{CA874E32-4139-4DEA-A10A-ECE9FA0DF0D0}"/>
                </a:ext>
              </a:extLst>
            </p:cNvPr>
            <p:cNvSpPr/>
            <p:nvPr/>
          </p:nvSpPr>
          <p:spPr bwMode="auto">
            <a:xfrm>
              <a:off x="320040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7" name="Flowchart: Connector 356">
              <a:extLst>
                <a:ext uri="{FF2B5EF4-FFF2-40B4-BE49-F238E27FC236}">
                  <a16:creationId xmlns:a16="http://schemas.microsoft.com/office/drawing/2014/main" id="{CB7FAAED-4949-4DE4-84B6-B5FF9729EE0B}"/>
                </a:ext>
              </a:extLst>
            </p:cNvPr>
            <p:cNvSpPr/>
            <p:nvPr/>
          </p:nvSpPr>
          <p:spPr bwMode="auto">
            <a:xfrm>
              <a:off x="32308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8" name="Flowchart: Connector 357">
              <a:extLst>
                <a:ext uri="{FF2B5EF4-FFF2-40B4-BE49-F238E27FC236}">
                  <a16:creationId xmlns:a16="http://schemas.microsoft.com/office/drawing/2014/main" id="{B15EA65D-4D69-4460-9F65-2D1095A1875D}"/>
                </a:ext>
              </a:extLst>
            </p:cNvPr>
            <p:cNvSpPr/>
            <p:nvPr/>
          </p:nvSpPr>
          <p:spPr bwMode="auto">
            <a:xfrm>
              <a:off x="338328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59" name="Flowchart: Connector 358">
              <a:extLst>
                <a:ext uri="{FF2B5EF4-FFF2-40B4-BE49-F238E27FC236}">
                  <a16:creationId xmlns:a16="http://schemas.microsoft.com/office/drawing/2014/main" id="{77074FDC-3554-463B-B477-71EAE4587938}"/>
                </a:ext>
              </a:extLst>
            </p:cNvPr>
            <p:cNvSpPr/>
            <p:nvPr/>
          </p:nvSpPr>
          <p:spPr bwMode="auto">
            <a:xfrm>
              <a:off x="3535680" y="12039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0" name="Flowchart: Connector 359">
              <a:extLst>
                <a:ext uri="{FF2B5EF4-FFF2-40B4-BE49-F238E27FC236}">
                  <a16:creationId xmlns:a16="http://schemas.microsoft.com/office/drawing/2014/main" id="{A298D87E-B0A4-450D-B611-8D385CC6B7E4}"/>
                </a:ext>
              </a:extLst>
            </p:cNvPr>
            <p:cNvSpPr/>
            <p:nvPr/>
          </p:nvSpPr>
          <p:spPr bwMode="auto">
            <a:xfrm>
              <a:off x="3688080" y="12192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1" name="Flowchart: Connector 360">
              <a:extLst>
                <a:ext uri="{FF2B5EF4-FFF2-40B4-BE49-F238E27FC236}">
                  <a16:creationId xmlns:a16="http://schemas.microsoft.com/office/drawing/2014/main" id="{6BAECC06-C17F-4EEE-BD69-009D8DBC41C8}"/>
                </a:ext>
              </a:extLst>
            </p:cNvPr>
            <p:cNvSpPr/>
            <p:nvPr/>
          </p:nvSpPr>
          <p:spPr bwMode="auto">
            <a:xfrm>
              <a:off x="2667000" y="11765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2" name="Flowchart: Connector 361">
              <a:extLst>
                <a:ext uri="{FF2B5EF4-FFF2-40B4-BE49-F238E27FC236}">
                  <a16:creationId xmlns:a16="http://schemas.microsoft.com/office/drawing/2014/main" id="{6C645A0C-C321-49FB-81B9-02449500A83D}"/>
                </a:ext>
              </a:extLst>
            </p:cNvPr>
            <p:cNvSpPr/>
            <p:nvPr/>
          </p:nvSpPr>
          <p:spPr bwMode="auto">
            <a:xfrm>
              <a:off x="2697480" y="11993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3" name="Flowchart: Connector 362">
              <a:extLst>
                <a:ext uri="{FF2B5EF4-FFF2-40B4-BE49-F238E27FC236}">
                  <a16:creationId xmlns:a16="http://schemas.microsoft.com/office/drawing/2014/main" id="{94F391FD-1856-4408-8CF6-90E24D52EBC3}"/>
                </a:ext>
              </a:extLst>
            </p:cNvPr>
            <p:cNvSpPr/>
            <p:nvPr/>
          </p:nvSpPr>
          <p:spPr bwMode="auto">
            <a:xfrm>
              <a:off x="3002280" y="12070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4" name="Flowchart: Connector 363">
              <a:extLst>
                <a:ext uri="{FF2B5EF4-FFF2-40B4-BE49-F238E27FC236}">
                  <a16:creationId xmlns:a16="http://schemas.microsoft.com/office/drawing/2014/main" id="{DB9E4635-27AA-4DFC-A56E-7D86A492FBF7}"/>
                </a:ext>
              </a:extLst>
            </p:cNvPr>
            <p:cNvSpPr/>
            <p:nvPr/>
          </p:nvSpPr>
          <p:spPr bwMode="auto">
            <a:xfrm>
              <a:off x="3124200" y="12222480"/>
              <a:ext cx="45720" cy="45720"/>
            </a:xfrm>
            <a:prstGeom prst="flowChartConnector">
              <a:avLst/>
            </a:prstGeom>
            <a:solidFill>
              <a:srgbClr val="0E025F">
                <a:alpha val="60000"/>
              </a:srgb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5" name="Flowchart: Connector 364">
              <a:extLst>
                <a:ext uri="{FF2B5EF4-FFF2-40B4-BE49-F238E27FC236}">
                  <a16:creationId xmlns:a16="http://schemas.microsoft.com/office/drawing/2014/main" id="{BE4D6927-F39B-4AB6-81A8-428B4562BA8F}"/>
                </a:ext>
              </a:extLst>
            </p:cNvPr>
            <p:cNvSpPr/>
            <p:nvPr/>
          </p:nvSpPr>
          <p:spPr bwMode="auto">
            <a:xfrm>
              <a:off x="342900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6" name="Flowchart: Connector 365">
              <a:extLst>
                <a:ext uri="{FF2B5EF4-FFF2-40B4-BE49-F238E27FC236}">
                  <a16:creationId xmlns:a16="http://schemas.microsoft.com/office/drawing/2014/main" id="{1DA03A48-6666-4315-A207-14923EF7B7F5}"/>
                </a:ext>
              </a:extLst>
            </p:cNvPr>
            <p:cNvSpPr/>
            <p:nvPr/>
          </p:nvSpPr>
          <p:spPr bwMode="auto">
            <a:xfrm>
              <a:off x="358140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7" name="Flowchart: Connector 366">
              <a:extLst>
                <a:ext uri="{FF2B5EF4-FFF2-40B4-BE49-F238E27FC236}">
                  <a16:creationId xmlns:a16="http://schemas.microsoft.com/office/drawing/2014/main" id="{E902CCFD-C82E-4187-AF31-DE34F8B64B7E}"/>
                </a:ext>
              </a:extLst>
            </p:cNvPr>
            <p:cNvSpPr/>
            <p:nvPr/>
          </p:nvSpPr>
          <p:spPr bwMode="auto">
            <a:xfrm>
              <a:off x="37338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8" name="Flowchart: Connector 367">
              <a:extLst>
                <a:ext uri="{FF2B5EF4-FFF2-40B4-BE49-F238E27FC236}">
                  <a16:creationId xmlns:a16="http://schemas.microsoft.com/office/drawing/2014/main" id="{5EEAA36B-C7F8-4CBE-9DC0-ADDAC011D412}"/>
                </a:ext>
              </a:extLst>
            </p:cNvPr>
            <p:cNvSpPr/>
            <p:nvPr/>
          </p:nvSpPr>
          <p:spPr bwMode="auto">
            <a:xfrm>
              <a:off x="3154680" y="116586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69" name="Flowchart: Connector 368">
              <a:extLst>
                <a:ext uri="{FF2B5EF4-FFF2-40B4-BE49-F238E27FC236}">
                  <a16:creationId xmlns:a16="http://schemas.microsoft.com/office/drawing/2014/main" id="{6EE9843C-8B8E-4A42-94C7-381452BB369D}"/>
                </a:ext>
              </a:extLst>
            </p:cNvPr>
            <p:cNvSpPr/>
            <p:nvPr/>
          </p:nvSpPr>
          <p:spPr bwMode="auto">
            <a:xfrm>
              <a:off x="2667000" y="121462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0" name="Flowchart: Connector 369">
              <a:extLst>
                <a:ext uri="{FF2B5EF4-FFF2-40B4-BE49-F238E27FC236}">
                  <a16:creationId xmlns:a16="http://schemas.microsoft.com/office/drawing/2014/main" id="{649C0EBA-4F5E-4534-9852-52289215C604}"/>
                </a:ext>
              </a:extLst>
            </p:cNvPr>
            <p:cNvSpPr/>
            <p:nvPr/>
          </p:nvSpPr>
          <p:spPr bwMode="auto">
            <a:xfrm>
              <a:off x="281940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1" name="Flowchart: Connector 370">
              <a:extLst>
                <a:ext uri="{FF2B5EF4-FFF2-40B4-BE49-F238E27FC236}">
                  <a16:creationId xmlns:a16="http://schemas.microsoft.com/office/drawing/2014/main" id="{C4053F8A-2DB6-40D3-B5C1-CE64D681F54F}"/>
                </a:ext>
              </a:extLst>
            </p:cNvPr>
            <p:cNvSpPr/>
            <p:nvPr/>
          </p:nvSpPr>
          <p:spPr bwMode="auto">
            <a:xfrm>
              <a:off x="2971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2" name="Flowchart: Connector 371">
              <a:extLst>
                <a:ext uri="{FF2B5EF4-FFF2-40B4-BE49-F238E27FC236}">
                  <a16:creationId xmlns:a16="http://schemas.microsoft.com/office/drawing/2014/main" id="{279EED89-2B22-44A4-9AC2-EB3C966AC384}"/>
                </a:ext>
              </a:extLst>
            </p:cNvPr>
            <p:cNvSpPr/>
            <p:nvPr/>
          </p:nvSpPr>
          <p:spPr bwMode="auto">
            <a:xfrm>
              <a:off x="31546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3" name="Flowchart: Connector 372">
              <a:extLst>
                <a:ext uri="{FF2B5EF4-FFF2-40B4-BE49-F238E27FC236}">
                  <a16:creationId xmlns:a16="http://schemas.microsoft.com/office/drawing/2014/main" id="{9046FDFD-B3DA-49E6-85DE-371BD61C8C40}"/>
                </a:ext>
              </a:extLst>
            </p:cNvPr>
            <p:cNvSpPr/>
            <p:nvPr/>
          </p:nvSpPr>
          <p:spPr bwMode="auto">
            <a:xfrm>
              <a:off x="3459480" y="117348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4" name="Flowchart: Connector 373">
              <a:extLst>
                <a:ext uri="{FF2B5EF4-FFF2-40B4-BE49-F238E27FC236}">
                  <a16:creationId xmlns:a16="http://schemas.microsoft.com/office/drawing/2014/main" id="{CAF547DB-7E5A-4ABF-9890-EC1FE4811C43}"/>
                </a:ext>
              </a:extLst>
            </p:cNvPr>
            <p:cNvSpPr/>
            <p:nvPr/>
          </p:nvSpPr>
          <p:spPr bwMode="auto">
            <a:xfrm>
              <a:off x="3611880" y="124510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5" name="Flowchart: Connector 374">
              <a:extLst>
                <a:ext uri="{FF2B5EF4-FFF2-40B4-BE49-F238E27FC236}">
                  <a16:creationId xmlns:a16="http://schemas.microsoft.com/office/drawing/2014/main" id="{01FEB007-9B39-44E9-B83A-265F09C2FB9E}"/>
                </a:ext>
              </a:extLst>
            </p:cNvPr>
            <p:cNvSpPr/>
            <p:nvPr/>
          </p:nvSpPr>
          <p:spPr bwMode="auto">
            <a:xfrm>
              <a:off x="3733800" y="11506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6" name="Flowchart: Connector 375">
              <a:extLst>
                <a:ext uri="{FF2B5EF4-FFF2-40B4-BE49-F238E27FC236}">
                  <a16:creationId xmlns:a16="http://schemas.microsoft.com/office/drawing/2014/main" id="{AC1898C1-A863-4106-A52F-248D0FE2D104}"/>
                </a:ext>
              </a:extLst>
            </p:cNvPr>
            <p:cNvSpPr/>
            <p:nvPr/>
          </p:nvSpPr>
          <p:spPr bwMode="auto">
            <a:xfrm>
              <a:off x="3733800" y="12344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7" name="Flowchart: Connector 376">
              <a:extLst>
                <a:ext uri="{FF2B5EF4-FFF2-40B4-BE49-F238E27FC236}">
                  <a16:creationId xmlns:a16="http://schemas.microsoft.com/office/drawing/2014/main" id="{212343E9-C61A-4F79-A4DE-564693814A84}"/>
                </a:ext>
              </a:extLst>
            </p:cNvPr>
            <p:cNvSpPr/>
            <p:nvPr/>
          </p:nvSpPr>
          <p:spPr bwMode="auto">
            <a:xfrm>
              <a:off x="2773680" y="118110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8" name="Flowchart: Connector 377">
              <a:extLst>
                <a:ext uri="{FF2B5EF4-FFF2-40B4-BE49-F238E27FC236}">
                  <a16:creationId xmlns:a16="http://schemas.microsoft.com/office/drawing/2014/main" id="{0FF76523-D53A-4B56-BE2D-65AF174C214F}"/>
                </a:ext>
              </a:extLst>
            </p:cNvPr>
            <p:cNvSpPr/>
            <p:nvPr/>
          </p:nvSpPr>
          <p:spPr bwMode="auto">
            <a:xfrm>
              <a:off x="2895600" y="118872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79" name="Flowchart: Connector 378">
              <a:extLst>
                <a:ext uri="{FF2B5EF4-FFF2-40B4-BE49-F238E27FC236}">
                  <a16:creationId xmlns:a16="http://schemas.microsoft.com/office/drawing/2014/main" id="{9FC756D0-EAC9-4680-8F6D-76CC512E3B1A}"/>
                </a:ext>
              </a:extLst>
            </p:cNvPr>
            <p:cNvSpPr/>
            <p:nvPr/>
          </p:nvSpPr>
          <p:spPr bwMode="auto">
            <a:xfrm>
              <a:off x="3383280" y="123748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0" name="Flowchart: Connector 379">
              <a:extLst>
                <a:ext uri="{FF2B5EF4-FFF2-40B4-BE49-F238E27FC236}">
                  <a16:creationId xmlns:a16="http://schemas.microsoft.com/office/drawing/2014/main" id="{5EE8EB5C-C0CC-4CE4-9784-CF4E2CAADC71}"/>
                </a:ext>
              </a:extLst>
            </p:cNvPr>
            <p:cNvSpPr/>
            <p:nvPr/>
          </p:nvSpPr>
          <p:spPr bwMode="auto">
            <a:xfrm>
              <a:off x="3352800" y="122224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1" name="Flowchart: Connector 380">
              <a:extLst>
                <a:ext uri="{FF2B5EF4-FFF2-40B4-BE49-F238E27FC236}">
                  <a16:creationId xmlns:a16="http://schemas.microsoft.com/office/drawing/2014/main" id="{108CB2EF-5B6F-420F-9E0E-2EE823F01A33}"/>
                </a:ext>
              </a:extLst>
            </p:cNvPr>
            <p:cNvSpPr/>
            <p:nvPr/>
          </p:nvSpPr>
          <p:spPr bwMode="auto">
            <a:xfrm>
              <a:off x="2926080" y="1158240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2" name="Flowchart: Connector 381">
              <a:extLst>
                <a:ext uri="{FF2B5EF4-FFF2-40B4-BE49-F238E27FC236}">
                  <a16:creationId xmlns:a16="http://schemas.microsoft.com/office/drawing/2014/main" id="{A1E06603-7536-4D6A-A9F1-CB53F7D39667}"/>
                </a:ext>
              </a:extLst>
            </p:cNvPr>
            <p:cNvSpPr/>
            <p:nvPr/>
          </p:nvSpPr>
          <p:spPr bwMode="auto">
            <a:xfrm>
              <a:off x="3535680" y="12298680"/>
              <a:ext cx="45720" cy="45720"/>
            </a:xfrm>
            <a:prstGeom prst="flowChartConnector">
              <a:avLst/>
            </a:prstGeom>
            <a:solidFill>
              <a:schemeClr val="bg2">
                <a:lumMod val="75000"/>
              </a:schemeClr>
            </a:solidFill>
            <a:ln w="9525"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3" name="Teardrop 382">
              <a:extLst>
                <a:ext uri="{FF2B5EF4-FFF2-40B4-BE49-F238E27FC236}">
                  <a16:creationId xmlns:a16="http://schemas.microsoft.com/office/drawing/2014/main" id="{93004381-22C5-4DF9-BC28-A4CB15F039F9}"/>
                </a:ext>
              </a:extLst>
            </p:cNvPr>
            <p:cNvSpPr/>
            <p:nvPr/>
          </p:nvSpPr>
          <p:spPr bwMode="auto">
            <a:xfrm rot="-2460000">
              <a:off x="3126084" y="10375979"/>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4" name="Teardrop 383">
              <a:extLst>
                <a:ext uri="{FF2B5EF4-FFF2-40B4-BE49-F238E27FC236}">
                  <a16:creationId xmlns:a16="http://schemas.microsoft.com/office/drawing/2014/main" id="{89855ABC-0107-4EE6-9519-2F1F7DE777A5}"/>
                </a:ext>
              </a:extLst>
            </p:cNvPr>
            <p:cNvSpPr/>
            <p:nvPr/>
          </p:nvSpPr>
          <p:spPr bwMode="auto">
            <a:xfrm rot="-2460000">
              <a:off x="2934935" y="10777226"/>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5" name="Teardrop 384">
              <a:extLst>
                <a:ext uri="{FF2B5EF4-FFF2-40B4-BE49-F238E27FC236}">
                  <a16:creationId xmlns:a16="http://schemas.microsoft.com/office/drawing/2014/main" id="{D8DC521F-0369-4966-9147-0927B6AE4AB8}"/>
                </a:ext>
              </a:extLst>
            </p:cNvPr>
            <p:cNvSpPr/>
            <p:nvPr/>
          </p:nvSpPr>
          <p:spPr bwMode="auto">
            <a:xfrm rot="-2460000">
              <a:off x="3163535" y="11158227"/>
              <a:ext cx="169164" cy="183160"/>
            </a:xfrm>
            <a:prstGeom prst="teardrop">
              <a:avLst/>
            </a:prstGeom>
            <a:solidFill>
              <a:srgbClr val="FFCC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86" name="Group 69">
            <a:extLst>
              <a:ext uri="{FF2B5EF4-FFF2-40B4-BE49-F238E27FC236}">
                <a16:creationId xmlns:a16="http://schemas.microsoft.com/office/drawing/2014/main" id="{B4B4A059-EFC1-41C4-BBCF-E07063CDC79C}"/>
              </a:ext>
            </a:extLst>
          </p:cNvPr>
          <p:cNvGrpSpPr/>
          <p:nvPr/>
        </p:nvGrpSpPr>
        <p:grpSpPr>
          <a:xfrm>
            <a:off x="6781500" y="3559774"/>
            <a:ext cx="1715775" cy="2514600"/>
            <a:chOff x="12954000" y="10820400"/>
            <a:chExt cx="1371600" cy="1828800"/>
          </a:xfrm>
        </p:grpSpPr>
        <p:sp>
          <p:nvSpPr>
            <p:cNvPr id="387" name="Can 122">
              <a:extLst>
                <a:ext uri="{FF2B5EF4-FFF2-40B4-BE49-F238E27FC236}">
                  <a16:creationId xmlns:a16="http://schemas.microsoft.com/office/drawing/2014/main" id="{D9190677-956A-48AC-BFEF-59F4A0103AB1}"/>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88" name="Can 123">
              <a:extLst>
                <a:ext uri="{FF2B5EF4-FFF2-40B4-BE49-F238E27FC236}">
                  <a16:creationId xmlns:a16="http://schemas.microsoft.com/office/drawing/2014/main" id="{ED9755EB-8032-4CFB-9BF8-4168EC5D196D}"/>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389" name="Flowchart: Connector 388">
            <a:extLst>
              <a:ext uri="{FF2B5EF4-FFF2-40B4-BE49-F238E27FC236}">
                <a16:creationId xmlns:a16="http://schemas.microsoft.com/office/drawing/2014/main" id="{F268A936-A3CF-48EF-BF9A-CB29A936AC1A}"/>
              </a:ext>
            </a:extLst>
          </p:cNvPr>
          <p:cNvSpPr/>
          <p:nvPr/>
        </p:nvSpPr>
        <p:spPr bwMode="auto">
          <a:xfrm>
            <a:off x="8154120" y="50266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390" name="Group 170">
            <a:extLst>
              <a:ext uri="{FF2B5EF4-FFF2-40B4-BE49-F238E27FC236}">
                <a16:creationId xmlns:a16="http://schemas.microsoft.com/office/drawing/2014/main" id="{377CDA8C-7751-496A-ABB3-7A8EDC647EA1}"/>
              </a:ext>
            </a:extLst>
          </p:cNvPr>
          <p:cNvGrpSpPr/>
          <p:nvPr/>
        </p:nvGrpSpPr>
        <p:grpSpPr>
          <a:xfrm>
            <a:off x="8005874" y="5403097"/>
            <a:ext cx="114385" cy="167640"/>
            <a:chOff x="11308080" y="12146280"/>
            <a:chExt cx="91440" cy="121920"/>
          </a:xfrm>
        </p:grpSpPr>
        <p:sp>
          <p:nvSpPr>
            <p:cNvPr id="391" name="Flowchart: Connector 139">
              <a:extLst>
                <a:ext uri="{FF2B5EF4-FFF2-40B4-BE49-F238E27FC236}">
                  <a16:creationId xmlns:a16="http://schemas.microsoft.com/office/drawing/2014/main" id="{35069E4A-0DEE-4613-9893-3043B84BCBCB}"/>
                </a:ext>
              </a:extLst>
            </p:cNvPr>
            <p:cNvSpPr/>
            <p:nvPr/>
          </p:nvSpPr>
          <p:spPr bwMode="auto">
            <a:xfrm>
              <a:off x="11308080" y="12222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2" name="Flowchart: Connector 140">
              <a:extLst>
                <a:ext uri="{FF2B5EF4-FFF2-40B4-BE49-F238E27FC236}">
                  <a16:creationId xmlns:a16="http://schemas.microsoft.com/office/drawing/2014/main" id="{80238A19-CC06-49E2-82DF-6F8F804D34CA}"/>
                </a:ext>
              </a:extLst>
            </p:cNvPr>
            <p:cNvSpPr/>
            <p:nvPr/>
          </p:nvSpPr>
          <p:spPr bwMode="auto">
            <a:xfrm>
              <a:off x="1130808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3" name="Flowchart: Connector 392">
              <a:extLst>
                <a:ext uri="{FF2B5EF4-FFF2-40B4-BE49-F238E27FC236}">
                  <a16:creationId xmlns:a16="http://schemas.microsoft.com/office/drawing/2014/main" id="{E3B640FC-0F14-4093-828A-9A14EEC13D96}"/>
                </a:ext>
              </a:extLst>
            </p:cNvPr>
            <p:cNvSpPr/>
            <p:nvPr/>
          </p:nvSpPr>
          <p:spPr bwMode="auto">
            <a:xfrm>
              <a:off x="113538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4" name="Flowchart: Connector 393">
              <a:extLst>
                <a:ext uri="{FF2B5EF4-FFF2-40B4-BE49-F238E27FC236}">
                  <a16:creationId xmlns:a16="http://schemas.microsoft.com/office/drawing/2014/main" id="{507B8C91-91F1-438A-B716-361476E6729C}"/>
                </a:ext>
              </a:extLst>
            </p:cNvPr>
            <p:cNvSpPr/>
            <p:nvPr/>
          </p:nvSpPr>
          <p:spPr bwMode="auto">
            <a:xfrm>
              <a:off x="113080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395" name="Group 168">
            <a:extLst>
              <a:ext uri="{FF2B5EF4-FFF2-40B4-BE49-F238E27FC236}">
                <a16:creationId xmlns:a16="http://schemas.microsoft.com/office/drawing/2014/main" id="{C98118F1-7B23-4EA1-A8C9-43835890B1B3}"/>
              </a:ext>
            </a:extLst>
          </p:cNvPr>
          <p:cNvGrpSpPr/>
          <p:nvPr/>
        </p:nvGrpSpPr>
        <p:grpSpPr>
          <a:xfrm>
            <a:off x="6894928" y="4992183"/>
            <a:ext cx="114385" cy="230505"/>
            <a:chOff x="10698480" y="12527280"/>
            <a:chExt cx="91440" cy="167640"/>
          </a:xfrm>
        </p:grpSpPr>
        <p:sp>
          <p:nvSpPr>
            <p:cNvPr id="396" name="Flowchart: Connector 395">
              <a:extLst>
                <a:ext uri="{FF2B5EF4-FFF2-40B4-BE49-F238E27FC236}">
                  <a16:creationId xmlns:a16="http://schemas.microsoft.com/office/drawing/2014/main" id="{FFCEA710-A67F-4041-9C42-01051E9E7656}"/>
                </a:ext>
              </a:extLst>
            </p:cNvPr>
            <p:cNvSpPr/>
            <p:nvPr/>
          </p:nvSpPr>
          <p:spPr bwMode="auto">
            <a:xfrm>
              <a:off x="10698480" y="12527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7" name="Flowchart: Connector 396">
              <a:extLst>
                <a:ext uri="{FF2B5EF4-FFF2-40B4-BE49-F238E27FC236}">
                  <a16:creationId xmlns:a16="http://schemas.microsoft.com/office/drawing/2014/main" id="{60192E98-7ED5-45D0-996F-2000B6BB73F1}"/>
                </a:ext>
              </a:extLst>
            </p:cNvPr>
            <p:cNvSpPr/>
            <p:nvPr/>
          </p:nvSpPr>
          <p:spPr bwMode="auto">
            <a:xfrm>
              <a:off x="1069848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8" name="Flowchart: Connector 397">
              <a:extLst>
                <a:ext uri="{FF2B5EF4-FFF2-40B4-BE49-F238E27FC236}">
                  <a16:creationId xmlns:a16="http://schemas.microsoft.com/office/drawing/2014/main" id="{CC317308-7910-48E1-900A-A1D949D55ADB}"/>
                </a:ext>
              </a:extLst>
            </p:cNvPr>
            <p:cNvSpPr/>
            <p:nvPr/>
          </p:nvSpPr>
          <p:spPr bwMode="auto">
            <a:xfrm>
              <a:off x="107442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399" name="Flowchart: Connector 398">
              <a:extLst>
                <a:ext uri="{FF2B5EF4-FFF2-40B4-BE49-F238E27FC236}">
                  <a16:creationId xmlns:a16="http://schemas.microsoft.com/office/drawing/2014/main" id="{80609FF6-B7B5-4C3F-A130-51CA81DA7B85}"/>
                </a:ext>
              </a:extLst>
            </p:cNvPr>
            <p:cNvSpPr/>
            <p:nvPr/>
          </p:nvSpPr>
          <p:spPr bwMode="auto">
            <a:xfrm>
              <a:off x="1074420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0" name="Flowchart: Connector 399">
              <a:extLst>
                <a:ext uri="{FF2B5EF4-FFF2-40B4-BE49-F238E27FC236}">
                  <a16:creationId xmlns:a16="http://schemas.microsoft.com/office/drawing/2014/main" id="{F9708B38-13F7-4071-8687-F1BC842EAB07}"/>
                </a:ext>
              </a:extLst>
            </p:cNvPr>
            <p:cNvSpPr/>
            <p:nvPr/>
          </p:nvSpPr>
          <p:spPr bwMode="auto">
            <a:xfrm>
              <a:off x="1074420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1" name="Group 165">
            <a:extLst>
              <a:ext uri="{FF2B5EF4-FFF2-40B4-BE49-F238E27FC236}">
                <a16:creationId xmlns:a16="http://schemas.microsoft.com/office/drawing/2014/main" id="{76E357C7-CCBB-411D-A88A-E3267422B389}"/>
              </a:ext>
            </a:extLst>
          </p:cNvPr>
          <p:cNvGrpSpPr/>
          <p:nvPr/>
        </p:nvGrpSpPr>
        <p:grpSpPr>
          <a:xfrm>
            <a:off x="8258235" y="4747230"/>
            <a:ext cx="152513" cy="167640"/>
            <a:chOff x="11460480" y="11993880"/>
            <a:chExt cx="121920" cy="121920"/>
          </a:xfrm>
        </p:grpSpPr>
        <p:sp>
          <p:nvSpPr>
            <p:cNvPr id="402" name="Flowchart: Connector 401">
              <a:extLst>
                <a:ext uri="{FF2B5EF4-FFF2-40B4-BE49-F238E27FC236}">
                  <a16:creationId xmlns:a16="http://schemas.microsoft.com/office/drawing/2014/main" id="{6C3581B8-214E-4692-88B5-0A995726CB1E}"/>
                </a:ext>
              </a:extLst>
            </p:cNvPr>
            <p:cNvSpPr/>
            <p:nvPr/>
          </p:nvSpPr>
          <p:spPr bwMode="auto">
            <a:xfrm>
              <a:off x="1150620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3" name="Flowchart: Connector 402">
              <a:extLst>
                <a:ext uri="{FF2B5EF4-FFF2-40B4-BE49-F238E27FC236}">
                  <a16:creationId xmlns:a16="http://schemas.microsoft.com/office/drawing/2014/main" id="{4DF68CA4-7F1F-4916-915C-FD1142B01AD5}"/>
                </a:ext>
              </a:extLst>
            </p:cNvPr>
            <p:cNvSpPr/>
            <p:nvPr/>
          </p:nvSpPr>
          <p:spPr bwMode="auto">
            <a:xfrm>
              <a:off x="11536680" y="120700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4" name="Flowchart: Connector 403">
              <a:extLst>
                <a:ext uri="{FF2B5EF4-FFF2-40B4-BE49-F238E27FC236}">
                  <a16:creationId xmlns:a16="http://schemas.microsoft.com/office/drawing/2014/main" id="{48875D35-17BD-4037-8D50-8E8BEAF5DE27}"/>
                </a:ext>
              </a:extLst>
            </p:cNvPr>
            <p:cNvSpPr/>
            <p:nvPr/>
          </p:nvSpPr>
          <p:spPr bwMode="auto">
            <a:xfrm>
              <a:off x="11536680" y="119938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5" name="Flowchart: Connector 404">
              <a:extLst>
                <a:ext uri="{FF2B5EF4-FFF2-40B4-BE49-F238E27FC236}">
                  <a16:creationId xmlns:a16="http://schemas.microsoft.com/office/drawing/2014/main" id="{4087A1E4-1D5C-4659-88BC-E1C179D79775}"/>
                </a:ext>
              </a:extLst>
            </p:cNvPr>
            <p:cNvSpPr/>
            <p:nvPr/>
          </p:nvSpPr>
          <p:spPr bwMode="auto">
            <a:xfrm>
              <a:off x="11460480" y="120396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06" name="Group 167">
            <a:extLst>
              <a:ext uri="{FF2B5EF4-FFF2-40B4-BE49-F238E27FC236}">
                <a16:creationId xmlns:a16="http://schemas.microsoft.com/office/drawing/2014/main" id="{B966D644-A851-418D-B33D-101D9EC39315}"/>
              </a:ext>
            </a:extLst>
          </p:cNvPr>
          <p:cNvGrpSpPr/>
          <p:nvPr/>
        </p:nvGrpSpPr>
        <p:grpSpPr>
          <a:xfrm>
            <a:off x="7123698" y="5461944"/>
            <a:ext cx="209706" cy="167640"/>
            <a:chOff x="10698480" y="12115800"/>
            <a:chExt cx="167640" cy="121920"/>
          </a:xfrm>
        </p:grpSpPr>
        <p:sp>
          <p:nvSpPr>
            <p:cNvPr id="407" name="Flowchart: Connector 136">
              <a:extLst>
                <a:ext uri="{FF2B5EF4-FFF2-40B4-BE49-F238E27FC236}">
                  <a16:creationId xmlns:a16="http://schemas.microsoft.com/office/drawing/2014/main" id="{A7D568E2-3A01-49C4-8AE9-3C6AF71A6CAC}"/>
                </a:ext>
              </a:extLst>
            </p:cNvPr>
            <p:cNvSpPr/>
            <p:nvPr/>
          </p:nvSpPr>
          <p:spPr bwMode="auto">
            <a:xfrm>
              <a:off x="1074420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8" name="Flowchart: Connector 137">
              <a:extLst>
                <a:ext uri="{FF2B5EF4-FFF2-40B4-BE49-F238E27FC236}">
                  <a16:creationId xmlns:a16="http://schemas.microsoft.com/office/drawing/2014/main" id="{6F509F36-D4C3-4973-8B9A-64F53626E220}"/>
                </a:ext>
              </a:extLst>
            </p:cNvPr>
            <p:cNvSpPr/>
            <p:nvPr/>
          </p:nvSpPr>
          <p:spPr bwMode="auto">
            <a:xfrm>
              <a:off x="107442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09" name="Flowchart: Connector 408">
              <a:extLst>
                <a:ext uri="{FF2B5EF4-FFF2-40B4-BE49-F238E27FC236}">
                  <a16:creationId xmlns:a16="http://schemas.microsoft.com/office/drawing/2014/main" id="{06889F92-0901-43B4-8FAB-7048B200992B}"/>
                </a:ext>
              </a:extLst>
            </p:cNvPr>
            <p:cNvSpPr/>
            <p:nvPr/>
          </p:nvSpPr>
          <p:spPr bwMode="auto">
            <a:xfrm>
              <a:off x="10774680" y="121462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0" name="Flowchart: Connector 409">
              <a:extLst>
                <a:ext uri="{FF2B5EF4-FFF2-40B4-BE49-F238E27FC236}">
                  <a16:creationId xmlns:a16="http://schemas.microsoft.com/office/drawing/2014/main" id="{6DA1D5F4-8DBB-4622-A91E-26251A4718F0}"/>
                </a:ext>
              </a:extLst>
            </p:cNvPr>
            <p:cNvSpPr/>
            <p:nvPr/>
          </p:nvSpPr>
          <p:spPr bwMode="auto">
            <a:xfrm>
              <a:off x="10698480" y="121158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1" name="Flowchart: Connector 410">
              <a:extLst>
                <a:ext uri="{FF2B5EF4-FFF2-40B4-BE49-F238E27FC236}">
                  <a16:creationId xmlns:a16="http://schemas.microsoft.com/office/drawing/2014/main" id="{2C377FA5-C3E6-4923-A3FD-D8836B644954}"/>
                </a:ext>
              </a:extLst>
            </p:cNvPr>
            <p:cNvSpPr/>
            <p:nvPr/>
          </p:nvSpPr>
          <p:spPr bwMode="auto">
            <a:xfrm>
              <a:off x="10820400" y="12192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12" name="Flowchart: Connector 411">
            <a:extLst>
              <a:ext uri="{FF2B5EF4-FFF2-40B4-BE49-F238E27FC236}">
                <a16:creationId xmlns:a16="http://schemas.microsoft.com/office/drawing/2014/main" id="{8C361E7B-4F02-4DDD-9413-6F45E90428E6}"/>
              </a:ext>
            </a:extLst>
          </p:cNvPr>
          <p:cNvSpPr/>
          <p:nvPr/>
        </p:nvSpPr>
        <p:spPr bwMode="auto">
          <a:xfrm>
            <a:off x="744874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13" name="Group 166">
            <a:extLst>
              <a:ext uri="{FF2B5EF4-FFF2-40B4-BE49-F238E27FC236}">
                <a16:creationId xmlns:a16="http://schemas.microsoft.com/office/drawing/2014/main" id="{E45F0685-4037-4833-9593-84C9F27F5E70}"/>
              </a:ext>
            </a:extLst>
          </p:cNvPr>
          <p:cNvGrpSpPr/>
          <p:nvPr/>
        </p:nvGrpSpPr>
        <p:grpSpPr>
          <a:xfrm>
            <a:off x="7607181" y="4796515"/>
            <a:ext cx="152513" cy="167640"/>
            <a:chOff x="10972800" y="11811000"/>
            <a:chExt cx="121920" cy="121920"/>
          </a:xfrm>
        </p:grpSpPr>
        <p:sp>
          <p:nvSpPr>
            <p:cNvPr id="414" name="Flowchart: Connector 135">
              <a:extLst>
                <a:ext uri="{FF2B5EF4-FFF2-40B4-BE49-F238E27FC236}">
                  <a16:creationId xmlns:a16="http://schemas.microsoft.com/office/drawing/2014/main" id="{F3ABB849-4A56-49CA-9F0A-869709A2B17A}"/>
                </a:ext>
              </a:extLst>
            </p:cNvPr>
            <p:cNvSpPr/>
            <p:nvPr/>
          </p:nvSpPr>
          <p:spPr bwMode="auto">
            <a:xfrm>
              <a:off x="109728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5" name="Flowchart: Connector 138">
              <a:extLst>
                <a:ext uri="{FF2B5EF4-FFF2-40B4-BE49-F238E27FC236}">
                  <a16:creationId xmlns:a16="http://schemas.microsoft.com/office/drawing/2014/main" id="{59E89589-B570-43AB-B592-7C11418D8050}"/>
                </a:ext>
              </a:extLst>
            </p:cNvPr>
            <p:cNvSpPr/>
            <p:nvPr/>
          </p:nvSpPr>
          <p:spPr bwMode="auto">
            <a:xfrm>
              <a:off x="1104900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6" name="Flowchart: Connector 415">
              <a:extLst>
                <a:ext uri="{FF2B5EF4-FFF2-40B4-BE49-F238E27FC236}">
                  <a16:creationId xmlns:a16="http://schemas.microsoft.com/office/drawing/2014/main" id="{4DEE4557-3540-441F-A185-DF8419977C59}"/>
                </a:ext>
              </a:extLst>
            </p:cNvPr>
            <p:cNvSpPr/>
            <p:nvPr/>
          </p:nvSpPr>
          <p:spPr bwMode="auto">
            <a:xfrm>
              <a:off x="11049000" y="11841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7" name="Flowchart: Connector 416">
              <a:extLst>
                <a:ext uri="{FF2B5EF4-FFF2-40B4-BE49-F238E27FC236}">
                  <a16:creationId xmlns:a16="http://schemas.microsoft.com/office/drawing/2014/main" id="{CFB853AE-A8D4-4DCA-B971-800C9C374966}"/>
                </a:ext>
              </a:extLst>
            </p:cNvPr>
            <p:cNvSpPr/>
            <p:nvPr/>
          </p:nvSpPr>
          <p:spPr bwMode="auto">
            <a:xfrm>
              <a:off x="11003280" y="11811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18" name="Flowchart: Connector 417">
              <a:extLst>
                <a:ext uri="{FF2B5EF4-FFF2-40B4-BE49-F238E27FC236}">
                  <a16:creationId xmlns:a16="http://schemas.microsoft.com/office/drawing/2014/main" id="{961B2629-E6CF-4D23-837D-2A0FEAC1B789}"/>
                </a:ext>
              </a:extLst>
            </p:cNvPr>
            <p:cNvSpPr/>
            <p:nvPr/>
          </p:nvSpPr>
          <p:spPr bwMode="auto">
            <a:xfrm>
              <a:off x="11003280" y="11887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19" name="Group 169">
            <a:extLst>
              <a:ext uri="{FF2B5EF4-FFF2-40B4-BE49-F238E27FC236}">
                <a16:creationId xmlns:a16="http://schemas.microsoft.com/office/drawing/2014/main" id="{4F1687E5-C0C6-4890-93D2-2199AD2A6B5C}"/>
              </a:ext>
            </a:extLst>
          </p:cNvPr>
          <p:cNvGrpSpPr/>
          <p:nvPr/>
        </p:nvGrpSpPr>
        <p:grpSpPr>
          <a:xfrm>
            <a:off x="7291088" y="4641946"/>
            <a:ext cx="152513" cy="209550"/>
            <a:chOff x="11201400" y="12573000"/>
            <a:chExt cx="121920" cy="152400"/>
          </a:xfrm>
        </p:grpSpPr>
        <p:sp>
          <p:nvSpPr>
            <p:cNvPr id="420" name="Flowchart: Connector 142">
              <a:extLst>
                <a:ext uri="{FF2B5EF4-FFF2-40B4-BE49-F238E27FC236}">
                  <a16:creationId xmlns:a16="http://schemas.microsoft.com/office/drawing/2014/main" id="{6DE6BA1F-89BE-46B9-B10F-E06827845D00}"/>
                </a:ext>
              </a:extLst>
            </p:cNvPr>
            <p:cNvSpPr/>
            <p:nvPr/>
          </p:nvSpPr>
          <p:spPr bwMode="auto">
            <a:xfrm>
              <a:off x="112014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1" name="Flowchart: Connector 420">
              <a:extLst>
                <a:ext uri="{FF2B5EF4-FFF2-40B4-BE49-F238E27FC236}">
                  <a16:creationId xmlns:a16="http://schemas.microsoft.com/office/drawing/2014/main" id="{1EF3E7B4-E06F-44BC-B92C-FC1B727F9B68}"/>
                </a:ext>
              </a:extLst>
            </p:cNvPr>
            <p:cNvSpPr/>
            <p:nvPr/>
          </p:nvSpPr>
          <p:spPr bwMode="auto">
            <a:xfrm>
              <a:off x="11231880" y="126492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2" name="Flowchart: Connector 421">
              <a:extLst>
                <a:ext uri="{FF2B5EF4-FFF2-40B4-BE49-F238E27FC236}">
                  <a16:creationId xmlns:a16="http://schemas.microsoft.com/office/drawing/2014/main" id="{2C347E09-673F-4897-A75F-3126D6775C6B}"/>
                </a:ext>
              </a:extLst>
            </p:cNvPr>
            <p:cNvSpPr/>
            <p:nvPr/>
          </p:nvSpPr>
          <p:spPr bwMode="auto">
            <a:xfrm>
              <a:off x="11201400" y="126796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3" name="Flowchart: Connector 422">
              <a:extLst>
                <a:ext uri="{FF2B5EF4-FFF2-40B4-BE49-F238E27FC236}">
                  <a16:creationId xmlns:a16="http://schemas.microsoft.com/office/drawing/2014/main" id="{A91BB62C-42E6-4F37-BDF1-8E1DA8FD0D8C}"/>
                </a:ext>
              </a:extLst>
            </p:cNvPr>
            <p:cNvSpPr/>
            <p:nvPr/>
          </p:nvSpPr>
          <p:spPr bwMode="auto">
            <a:xfrm>
              <a:off x="11231880" y="1257300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4" name="Flowchart: Connector 423">
              <a:extLst>
                <a:ext uri="{FF2B5EF4-FFF2-40B4-BE49-F238E27FC236}">
                  <a16:creationId xmlns:a16="http://schemas.microsoft.com/office/drawing/2014/main" id="{377B52F7-6F80-40CD-88D9-74E247C60286}"/>
                </a:ext>
              </a:extLst>
            </p:cNvPr>
            <p:cNvSpPr/>
            <p:nvPr/>
          </p:nvSpPr>
          <p:spPr bwMode="auto">
            <a:xfrm>
              <a:off x="11277600" y="12603480"/>
              <a:ext cx="45720" cy="45720"/>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25" name="Can 126">
            <a:extLst>
              <a:ext uri="{FF2B5EF4-FFF2-40B4-BE49-F238E27FC236}">
                <a16:creationId xmlns:a16="http://schemas.microsoft.com/office/drawing/2014/main" id="{FC908AE3-9548-49DB-8C8A-7B617D2492E8}"/>
              </a:ext>
            </a:extLst>
          </p:cNvPr>
          <p:cNvSpPr/>
          <p:nvPr/>
        </p:nvSpPr>
        <p:spPr bwMode="auto">
          <a:xfrm>
            <a:off x="8613849" y="4397974"/>
            <a:ext cx="1715775" cy="1257300"/>
          </a:xfrm>
          <a:prstGeom prst="can">
            <a:avLst>
              <a:gd name="adj" fmla="val 38223"/>
            </a:avLst>
          </a:prstGeom>
          <a:blipFill>
            <a:blip r:embed="rId3" cstate="print"/>
            <a:tile tx="0" ty="0" sx="100000" sy="100000" flip="none" algn="tl"/>
          </a:bli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6" name="Can 125">
            <a:extLst>
              <a:ext uri="{FF2B5EF4-FFF2-40B4-BE49-F238E27FC236}">
                <a16:creationId xmlns:a16="http://schemas.microsoft.com/office/drawing/2014/main" id="{C05544F9-6934-43D8-98FD-B71FD16AE65E}"/>
              </a:ext>
            </a:extLst>
          </p:cNvPr>
          <p:cNvSpPr/>
          <p:nvPr/>
        </p:nvSpPr>
        <p:spPr bwMode="auto">
          <a:xfrm>
            <a:off x="8613849" y="4083649"/>
            <a:ext cx="1715775" cy="1990725"/>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7" name="Can 127">
            <a:extLst>
              <a:ext uri="{FF2B5EF4-FFF2-40B4-BE49-F238E27FC236}">
                <a16:creationId xmlns:a16="http://schemas.microsoft.com/office/drawing/2014/main" id="{B902B479-F7AF-4326-9B79-5785BC686F23}"/>
              </a:ext>
            </a:extLst>
          </p:cNvPr>
          <p:cNvSpPr/>
          <p:nvPr/>
        </p:nvSpPr>
        <p:spPr bwMode="auto">
          <a:xfrm>
            <a:off x="8613849" y="3559774"/>
            <a:ext cx="1715775" cy="25146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8" name="Flowchart: Connector 427">
            <a:extLst>
              <a:ext uri="{FF2B5EF4-FFF2-40B4-BE49-F238E27FC236}">
                <a16:creationId xmlns:a16="http://schemas.microsoft.com/office/drawing/2014/main" id="{323CE22F-6A7D-4B6A-8438-28E412156076}"/>
              </a:ext>
            </a:extLst>
          </p:cNvPr>
          <p:cNvSpPr/>
          <p:nvPr/>
        </p:nvSpPr>
        <p:spPr bwMode="auto">
          <a:xfrm>
            <a:off x="9655498" y="43288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29" name="Flowchart: Connector 428">
            <a:extLst>
              <a:ext uri="{FF2B5EF4-FFF2-40B4-BE49-F238E27FC236}">
                <a16:creationId xmlns:a16="http://schemas.microsoft.com/office/drawing/2014/main" id="{08DA169B-893E-43A7-A90A-FA56E102B303}"/>
              </a:ext>
            </a:extLst>
          </p:cNvPr>
          <p:cNvSpPr/>
          <p:nvPr/>
        </p:nvSpPr>
        <p:spPr bwMode="auto">
          <a:xfrm>
            <a:off x="9081399" y="4534530"/>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0" name="TextBox 429">
            <a:extLst>
              <a:ext uri="{FF2B5EF4-FFF2-40B4-BE49-F238E27FC236}">
                <a16:creationId xmlns:a16="http://schemas.microsoft.com/office/drawing/2014/main" id="{DD05BA50-F9AC-4149-AB75-CA605EC25D05}"/>
              </a:ext>
            </a:extLst>
          </p:cNvPr>
          <p:cNvSpPr txBox="1"/>
          <p:nvPr/>
        </p:nvSpPr>
        <p:spPr>
          <a:xfrm>
            <a:off x="1290245" y="6208693"/>
            <a:ext cx="1828800" cy="646331"/>
          </a:xfrm>
          <a:prstGeom prst="rect">
            <a:avLst/>
          </a:prstGeom>
          <a:noFill/>
        </p:spPr>
        <p:txBody>
          <a:bodyPr wrap="square" rtlCol="0">
            <a:spAutoFit/>
          </a:bodyPr>
          <a:lstStyle/>
          <a:p>
            <a:pPr algn="ctr"/>
            <a:r>
              <a:rPr lang="en-US" dirty="0"/>
              <a:t>Nanoparticle deposition</a:t>
            </a:r>
          </a:p>
        </p:txBody>
      </p:sp>
      <p:sp>
        <p:nvSpPr>
          <p:cNvPr id="431" name="TextBox 430">
            <a:extLst>
              <a:ext uri="{FF2B5EF4-FFF2-40B4-BE49-F238E27FC236}">
                <a16:creationId xmlns:a16="http://schemas.microsoft.com/office/drawing/2014/main" id="{D74B566E-CBEA-49C6-A640-4340250FA7A5}"/>
              </a:ext>
            </a:extLst>
          </p:cNvPr>
          <p:cNvSpPr txBox="1"/>
          <p:nvPr/>
        </p:nvSpPr>
        <p:spPr>
          <a:xfrm>
            <a:off x="3099672" y="6208693"/>
            <a:ext cx="1828800" cy="523220"/>
          </a:xfrm>
          <a:prstGeom prst="rect">
            <a:avLst/>
          </a:prstGeom>
          <a:noFill/>
        </p:spPr>
        <p:txBody>
          <a:bodyPr wrap="square" rtlCol="0">
            <a:spAutoFit/>
          </a:bodyPr>
          <a:lstStyle/>
          <a:p>
            <a:pPr algn="ctr"/>
            <a:r>
              <a:rPr lang="en-US" dirty="0"/>
              <a:t>Collisions</a:t>
            </a:r>
          </a:p>
        </p:txBody>
      </p:sp>
      <p:sp>
        <p:nvSpPr>
          <p:cNvPr id="432" name="TextBox 431">
            <a:extLst>
              <a:ext uri="{FF2B5EF4-FFF2-40B4-BE49-F238E27FC236}">
                <a16:creationId xmlns:a16="http://schemas.microsoft.com/office/drawing/2014/main" id="{B716DED7-78A5-4698-A041-11CC8313765B}"/>
              </a:ext>
            </a:extLst>
          </p:cNvPr>
          <p:cNvSpPr txBox="1"/>
          <p:nvPr/>
        </p:nvSpPr>
        <p:spPr>
          <a:xfrm>
            <a:off x="6718526" y="6208693"/>
            <a:ext cx="1828800" cy="523220"/>
          </a:xfrm>
          <a:prstGeom prst="rect">
            <a:avLst/>
          </a:prstGeom>
          <a:noFill/>
        </p:spPr>
        <p:txBody>
          <a:bodyPr wrap="square" rtlCol="0">
            <a:spAutoFit/>
          </a:bodyPr>
          <a:lstStyle/>
          <a:p>
            <a:pPr algn="ctr"/>
            <a:r>
              <a:rPr lang="en-US" dirty="0"/>
              <a:t>Gravity!</a:t>
            </a:r>
          </a:p>
        </p:txBody>
      </p:sp>
      <p:sp>
        <p:nvSpPr>
          <p:cNvPr id="433" name="TextBox 432">
            <a:extLst>
              <a:ext uri="{FF2B5EF4-FFF2-40B4-BE49-F238E27FC236}">
                <a16:creationId xmlns:a16="http://schemas.microsoft.com/office/drawing/2014/main" id="{9DE0C95D-2A8D-43F4-B48D-3181A71D8760}"/>
              </a:ext>
            </a:extLst>
          </p:cNvPr>
          <p:cNvSpPr txBox="1"/>
          <p:nvPr/>
        </p:nvSpPr>
        <p:spPr>
          <a:xfrm>
            <a:off x="4881324" y="1600200"/>
            <a:ext cx="1828800" cy="400110"/>
          </a:xfrm>
          <a:prstGeom prst="rect">
            <a:avLst/>
          </a:prstGeom>
          <a:noFill/>
          <a:ln>
            <a:solidFill>
              <a:schemeClr val="accent1"/>
            </a:solidFill>
          </a:ln>
        </p:spPr>
        <p:style>
          <a:lnRef idx="2">
            <a:schemeClr val="accent3"/>
          </a:lnRef>
          <a:fillRef idx="1">
            <a:schemeClr val="lt1"/>
          </a:fillRef>
          <a:effectRef idx="0">
            <a:schemeClr val="accent3"/>
          </a:effectRef>
          <a:fontRef idx="minor">
            <a:schemeClr val="dk1"/>
          </a:fontRef>
        </p:style>
        <p:txBody>
          <a:bodyPr wrap="square" rtlCol="0" anchor="ctr">
            <a:spAutoFit/>
          </a:bodyPr>
          <a:lstStyle/>
          <a:p>
            <a:pPr algn="ctr"/>
            <a:r>
              <a:rPr lang="en-US" sz="2000" b="1" dirty="0">
                <a:latin typeface="+mj-lt"/>
              </a:rPr>
              <a:t>Floc Blanket</a:t>
            </a:r>
          </a:p>
        </p:txBody>
      </p:sp>
      <p:grpSp>
        <p:nvGrpSpPr>
          <p:cNvPr id="434" name="Group 66">
            <a:extLst>
              <a:ext uri="{FF2B5EF4-FFF2-40B4-BE49-F238E27FC236}">
                <a16:creationId xmlns:a16="http://schemas.microsoft.com/office/drawing/2014/main" id="{D40D4BDB-B493-4CD4-B290-04C3DE43C7C4}"/>
              </a:ext>
            </a:extLst>
          </p:cNvPr>
          <p:cNvGrpSpPr/>
          <p:nvPr/>
        </p:nvGrpSpPr>
        <p:grpSpPr>
          <a:xfrm>
            <a:off x="4949150" y="3559774"/>
            <a:ext cx="1715775" cy="2514600"/>
            <a:chOff x="12954000" y="10820400"/>
            <a:chExt cx="1371600" cy="1828800"/>
          </a:xfrm>
        </p:grpSpPr>
        <p:sp>
          <p:nvSpPr>
            <p:cNvPr id="435" name="Can 169">
              <a:extLst>
                <a:ext uri="{FF2B5EF4-FFF2-40B4-BE49-F238E27FC236}">
                  <a16:creationId xmlns:a16="http://schemas.microsoft.com/office/drawing/2014/main" id="{BDCFB8A1-31A5-45A4-95FF-196E8051837A}"/>
                </a:ext>
              </a:extLst>
            </p:cNvPr>
            <p:cNvSpPr/>
            <p:nvPr/>
          </p:nvSpPr>
          <p:spPr bwMode="auto">
            <a:xfrm>
              <a:off x="12954000" y="11201400"/>
              <a:ext cx="1371600" cy="1447800"/>
            </a:xfrm>
            <a:prstGeom prst="can">
              <a:avLst/>
            </a:prstGeom>
            <a:solidFill>
              <a:srgbClr val="0300BE">
                <a:alpha val="6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36" name="Can 170">
              <a:extLst>
                <a:ext uri="{FF2B5EF4-FFF2-40B4-BE49-F238E27FC236}">
                  <a16:creationId xmlns:a16="http://schemas.microsoft.com/office/drawing/2014/main" id="{EDEC4131-EA09-4CC1-AE84-739A9FC1EDEB}"/>
                </a:ext>
              </a:extLst>
            </p:cNvPr>
            <p:cNvSpPr/>
            <p:nvPr/>
          </p:nvSpPr>
          <p:spPr bwMode="auto">
            <a:xfrm>
              <a:off x="12954000" y="10820400"/>
              <a:ext cx="1371600" cy="1828800"/>
            </a:xfrm>
            <a:prstGeom prst="can">
              <a:avLst/>
            </a:prstGeom>
            <a:noFill/>
            <a:ln w="2857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37" name="Flowchart: Connector 436">
            <a:extLst>
              <a:ext uri="{FF2B5EF4-FFF2-40B4-BE49-F238E27FC236}">
                <a16:creationId xmlns:a16="http://schemas.microsoft.com/office/drawing/2014/main" id="{92BA8C68-A87F-4378-8BBD-3C41F2AE9D2B}"/>
              </a:ext>
            </a:extLst>
          </p:cNvPr>
          <p:cNvSpPr/>
          <p:nvPr/>
        </p:nvSpPr>
        <p:spPr bwMode="auto">
          <a:xfrm>
            <a:off x="6321770" y="54876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38" name="Group 178">
            <a:extLst>
              <a:ext uri="{FF2B5EF4-FFF2-40B4-BE49-F238E27FC236}">
                <a16:creationId xmlns:a16="http://schemas.microsoft.com/office/drawing/2014/main" id="{63E0D350-2D5A-4179-8551-7DBB6287AAD9}"/>
              </a:ext>
            </a:extLst>
          </p:cNvPr>
          <p:cNvGrpSpPr/>
          <p:nvPr/>
        </p:nvGrpSpPr>
        <p:grpSpPr>
          <a:xfrm>
            <a:off x="6035808" y="5068534"/>
            <a:ext cx="114385" cy="167640"/>
            <a:chOff x="4807560" y="4640709"/>
            <a:chExt cx="114385" cy="167640"/>
          </a:xfrm>
        </p:grpSpPr>
        <p:sp>
          <p:nvSpPr>
            <p:cNvPr id="439" name="Flowchart: Connector 438">
              <a:extLst>
                <a:ext uri="{FF2B5EF4-FFF2-40B4-BE49-F238E27FC236}">
                  <a16:creationId xmlns:a16="http://schemas.microsoft.com/office/drawing/2014/main" id="{D4EC1E80-C2BD-4FA0-94C0-08E02FB9CD52}"/>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0" name="Flowchart: Connector 439">
              <a:extLst>
                <a:ext uri="{FF2B5EF4-FFF2-40B4-BE49-F238E27FC236}">
                  <a16:creationId xmlns:a16="http://schemas.microsoft.com/office/drawing/2014/main" id="{4A8BD95E-AE5F-4F65-99DF-7327B914CFFC}"/>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1" name="Flowchart: Connector 440">
              <a:extLst>
                <a:ext uri="{FF2B5EF4-FFF2-40B4-BE49-F238E27FC236}">
                  <a16:creationId xmlns:a16="http://schemas.microsoft.com/office/drawing/2014/main" id="{C897FF5C-EF9F-45AE-B5C5-5D783BEA66FB}"/>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2" name="Flowchart: Connector 441">
              <a:extLst>
                <a:ext uri="{FF2B5EF4-FFF2-40B4-BE49-F238E27FC236}">
                  <a16:creationId xmlns:a16="http://schemas.microsoft.com/office/drawing/2014/main" id="{DED2CFFA-2457-4143-BBE4-25F1EE95FAE5}"/>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3" name="Group 179">
            <a:extLst>
              <a:ext uri="{FF2B5EF4-FFF2-40B4-BE49-F238E27FC236}">
                <a16:creationId xmlns:a16="http://schemas.microsoft.com/office/drawing/2014/main" id="{176A5712-B391-434F-B0B1-887CDBD0F5CF}"/>
              </a:ext>
            </a:extLst>
          </p:cNvPr>
          <p:cNvGrpSpPr/>
          <p:nvPr/>
        </p:nvGrpSpPr>
        <p:grpSpPr>
          <a:xfrm>
            <a:off x="5087261" y="5073216"/>
            <a:ext cx="114385" cy="230505"/>
            <a:chOff x="4044993" y="5164584"/>
            <a:chExt cx="114385" cy="230505"/>
          </a:xfrm>
        </p:grpSpPr>
        <p:sp>
          <p:nvSpPr>
            <p:cNvPr id="444" name="Flowchart: Connector 443">
              <a:extLst>
                <a:ext uri="{FF2B5EF4-FFF2-40B4-BE49-F238E27FC236}">
                  <a16:creationId xmlns:a16="http://schemas.microsoft.com/office/drawing/2014/main" id="{A3DE702A-679D-424A-A2A0-9ACCD6AE3207}"/>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5" name="Flowchart: Connector 444">
              <a:extLst>
                <a:ext uri="{FF2B5EF4-FFF2-40B4-BE49-F238E27FC236}">
                  <a16:creationId xmlns:a16="http://schemas.microsoft.com/office/drawing/2014/main" id="{AD9D81FE-43BD-45D1-9235-103B0C27010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6" name="Flowchart: Connector 445">
              <a:extLst>
                <a:ext uri="{FF2B5EF4-FFF2-40B4-BE49-F238E27FC236}">
                  <a16:creationId xmlns:a16="http://schemas.microsoft.com/office/drawing/2014/main" id="{E23046EF-D885-43F6-A42F-00E9FE02D6BA}"/>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7" name="Flowchart: Connector 446">
              <a:extLst>
                <a:ext uri="{FF2B5EF4-FFF2-40B4-BE49-F238E27FC236}">
                  <a16:creationId xmlns:a16="http://schemas.microsoft.com/office/drawing/2014/main" id="{9521CCA4-DA21-4F9D-B99A-6FFFBC095A3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48" name="Flowchart: Connector 447">
              <a:extLst>
                <a:ext uri="{FF2B5EF4-FFF2-40B4-BE49-F238E27FC236}">
                  <a16:creationId xmlns:a16="http://schemas.microsoft.com/office/drawing/2014/main" id="{3C2BD964-0133-4378-ADE2-738EF716A3A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49" name="Group 177">
            <a:extLst>
              <a:ext uri="{FF2B5EF4-FFF2-40B4-BE49-F238E27FC236}">
                <a16:creationId xmlns:a16="http://schemas.microsoft.com/office/drawing/2014/main" id="{08A80CA0-1239-4677-BEC2-FEC54D2E17E0}"/>
              </a:ext>
            </a:extLst>
          </p:cNvPr>
          <p:cNvGrpSpPr/>
          <p:nvPr/>
        </p:nvGrpSpPr>
        <p:grpSpPr>
          <a:xfrm>
            <a:off x="6226449" y="4858984"/>
            <a:ext cx="152514" cy="167640"/>
            <a:chOff x="4998201" y="4431159"/>
            <a:chExt cx="152514" cy="167640"/>
          </a:xfrm>
        </p:grpSpPr>
        <p:sp>
          <p:nvSpPr>
            <p:cNvPr id="450" name="Flowchart: Connector 449">
              <a:extLst>
                <a:ext uri="{FF2B5EF4-FFF2-40B4-BE49-F238E27FC236}">
                  <a16:creationId xmlns:a16="http://schemas.microsoft.com/office/drawing/2014/main" id="{8A00FE83-B923-4652-8D6E-281C3C05D836}"/>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1" name="Flowchart: Connector 450">
              <a:extLst>
                <a:ext uri="{FF2B5EF4-FFF2-40B4-BE49-F238E27FC236}">
                  <a16:creationId xmlns:a16="http://schemas.microsoft.com/office/drawing/2014/main" id="{0E48E2F9-48FD-4E55-8E35-4C39BBA048D6}"/>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2" name="Flowchart: Connector 451">
              <a:extLst>
                <a:ext uri="{FF2B5EF4-FFF2-40B4-BE49-F238E27FC236}">
                  <a16:creationId xmlns:a16="http://schemas.microsoft.com/office/drawing/2014/main" id="{67BFFD47-F087-4847-9857-61BCAC58987E}"/>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3" name="Flowchart: Connector 452">
              <a:extLst>
                <a:ext uri="{FF2B5EF4-FFF2-40B4-BE49-F238E27FC236}">
                  <a16:creationId xmlns:a16="http://schemas.microsoft.com/office/drawing/2014/main" id="{153AC262-0F2B-4E2B-A06D-3B817C323D52}"/>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54" name="Group 176">
            <a:extLst>
              <a:ext uri="{FF2B5EF4-FFF2-40B4-BE49-F238E27FC236}">
                <a16:creationId xmlns:a16="http://schemas.microsoft.com/office/drawing/2014/main" id="{7874B576-CAC5-44E7-9764-6331E0FB9785}"/>
              </a:ext>
            </a:extLst>
          </p:cNvPr>
          <p:cNvGrpSpPr/>
          <p:nvPr/>
        </p:nvGrpSpPr>
        <p:grpSpPr>
          <a:xfrm>
            <a:off x="5273241" y="5026624"/>
            <a:ext cx="209706" cy="167640"/>
            <a:chOff x="4044993" y="4598799"/>
            <a:chExt cx="209706" cy="167640"/>
          </a:xfrm>
        </p:grpSpPr>
        <p:sp>
          <p:nvSpPr>
            <p:cNvPr id="455" name="Flowchart: Connector 454">
              <a:extLst>
                <a:ext uri="{FF2B5EF4-FFF2-40B4-BE49-F238E27FC236}">
                  <a16:creationId xmlns:a16="http://schemas.microsoft.com/office/drawing/2014/main" id="{6661802D-91A2-459A-A301-EC8AD1B06B10}"/>
                </a:ext>
              </a:extLst>
            </p:cNvPr>
            <p:cNvSpPr/>
            <p:nvPr/>
          </p:nvSpPr>
          <p:spPr bwMode="auto">
            <a:xfrm>
              <a:off x="4102185"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6" name="Flowchart: Connector 455">
              <a:extLst>
                <a:ext uri="{FF2B5EF4-FFF2-40B4-BE49-F238E27FC236}">
                  <a16:creationId xmlns:a16="http://schemas.microsoft.com/office/drawing/2014/main" id="{828DB595-63B2-4FEE-9D5E-AA6726C9AA2C}"/>
                </a:ext>
              </a:extLst>
            </p:cNvPr>
            <p:cNvSpPr/>
            <p:nvPr/>
          </p:nvSpPr>
          <p:spPr bwMode="auto">
            <a:xfrm>
              <a:off x="4102185"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7" name="Flowchart: Connector 456">
              <a:extLst>
                <a:ext uri="{FF2B5EF4-FFF2-40B4-BE49-F238E27FC236}">
                  <a16:creationId xmlns:a16="http://schemas.microsoft.com/office/drawing/2014/main" id="{B7AA430E-2CF7-417D-91CA-F7A065064ECC}"/>
                </a:ext>
              </a:extLst>
            </p:cNvPr>
            <p:cNvSpPr/>
            <p:nvPr/>
          </p:nvSpPr>
          <p:spPr bwMode="auto">
            <a:xfrm>
              <a:off x="4140314"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8" name="Flowchart: Connector 457">
              <a:extLst>
                <a:ext uri="{FF2B5EF4-FFF2-40B4-BE49-F238E27FC236}">
                  <a16:creationId xmlns:a16="http://schemas.microsoft.com/office/drawing/2014/main" id="{A8870DFD-5E6E-4FBF-857B-82DDFF5F638E}"/>
                </a:ext>
              </a:extLst>
            </p:cNvPr>
            <p:cNvSpPr/>
            <p:nvPr/>
          </p:nvSpPr>
          <p:spPr bwMode="auto">
            <a:xfrm>
              <a:off x="4044993" y="45987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59" name="Flowchart: Connector 458">
              <a:extLst>
                <a:ext uri="{FF2B5EF4-FFF2-40B4-BE49-F238E27FC236}">
                  <a16:creationId xmlns:a16="http://schemas.microsoft.com/office/drawing/2014/main" id="{24A75641-383B-41DD-A32E-4B7E2F8D0181}"/>
                </a:ext>
              </a:extLst>
            </p:cNvPr>
            <p:cNvSpPr/>
            <p:nvPr/>
          </p:nvSpPr>
          <p:spPr bwMode="auto">
            <a:xfrm>
              <a:off x="4197506"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60" name="Flowchart: Connector 459">
            <a:extLst>
              <a:ext uri="{FF2B5EF4-FFF2-40B4-BE49-F238E27FC236}">
                <a16:creationId xmlns:a16="http://schemas.microsoft.com/office/drawing/2014/main" id="{CCB069B6-CFD0-4632-ADD9-14FFD6A9D028}"/>
              </a:ext>
            </a:extLst>
          </p:cNvPr>
          <p:cNvSpPr/>
          <p:nvPr/>
        </p:nvSpPr>
        <p:spPr bwMode="auto">
          <a:xfrm>
            <a:off x="5616396" y="53409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61" name="Group 175">
            <a:extLst>
              <a:ext uri="{FF2B5EF4-FFF2-40B4-BE49-F238E27FC236}">
                <a16:creationId xmlns:a16="http://schemas.microsoft.com/office/drawing/2014/main" id="{34983941-2C84-488A-BD1F-046973128ED6}"/>
              </a:ext>
            </a:extLst>
          </p:cNvPr>
          <p:cNvGrpSpPr/>
          <p:nvPr/>
        </p:nvGrpSpPr>
        <p:grpSpPr>
          <a:xfrm rot="1620000">
            <a:off x="5701637" y="4870995"/>
            <a:ext cx="152514" cy="167640"/>
            <a:chOff x="4388148" y="4179699"/>
            <a:chExt cx="152514" cy="167640"/>
          </a:xfrm>
        </p:grpSpPr>
        <p:sp>
          <p:nvSpPr>
            <p:cNvPr id="462" name="Flowchart: Connector 461">
              <a:extLst>
                <a:ext uri="{FF2B5EF4-FFF2-40B4-BE49-F238E27FC236}">
                  <a16:creationId xmlns:a16="http://schemas.microsoft.com/office/drawing/2014/main" id="{6BACBF0C-671D-4DDB-AAD0-640C84714D9A}"/>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3" name="Flowchart: Connector 462">
              <a:extLst>
                <a:ext uri="{FF2B5EF4-FFF2-40B4-BE49-F238E27FC236}">
                  <a16:creationId xmlns:a16="http://schemas.microsoft.com/office/drawing/2014/main" id="{936EAE01-8915-4666-8FC6-F9CC66A3940C}"/>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4" name="Flowchart: Connector 463">
              <a:extLst>
                <a:ext uri="{FF2B5EF4-FFF2-40B4-BE49-F238E27FC236}">
                  <a16:creationId xmlns:a16="http://schemas.microsoft.com/office/drawing/2014/main" id="{CA955F5B-C629-4AA0-89FD-EEDC34277D1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5" name="Flowchart: Connector 464">
              <a:extLst>
                <a:ext uri="{FF2B5EF4-FFF2-40B4-BE49-F238E27FC236}">
                  <a16:creationId xmlns:a16="http://schemas.microsoft.com/office/drawing/2014/main" id="{7B666CBF-BD72-483B-A960-DF6D718D580B}"/>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6" name="Flowchart: Connector 465">
              <a:extLst>
                <a:ext uri="{FF2B5EF4-FFF2-40B4-BE49-F238E27FC236}">
                  <a16:creationId xmlns:a16="http://schemas.microsoft.com/office/drawing/2014/main" id="{577DDF78-9C7A-4763-9729-B0D6EBF2784A}"/>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67" name="Group 180">
            <a:extLst>
              <a:ext uri="{FF2B5EF4-FFF2-40B4-BE49-F238E27FC236}">
                <a16:creationId xmlns:a16="http://schemas.microsoft.com/office/drawing/2014/main" id="{E3164227-65D0-40E4-AFEA-63AB31165D7C}"/>
              </a:ext>
            </a:extLst>
          </p:cNvPr>
          <p:cNvGrpSpPr/>
          <p:nvPr/>
        </p:nvGrpSpPr>
        <p:grpSpPr>
          <a:xfrm>
            <a:off x="6026343" y="5422800"/>
            <a:ext cx="152514" cy="209550"/>
            <a:chOff x="4674110" y="5227449"/>
            <a:chExt cx="152514" cy="209550"/>
          </a:xfrm>
        </p:grpSpPr>
        <p:sp>
          <p:nvSpPr>
            <p:cNvPr id="468" name="Flowchart: Connector 467">
              <a:extLst>
                <a:ext uri="{FF2B5EF4-FFF2-40B4-BE49-F238E27FC236}">
                  <a16:creationId xmlns:a16="http://schemas.microsoft.com/office/drawing/2014/main" id="{21D4860B-6C0F-4CA1-9016-6E1A2ABF8920}"/>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69" name="Flowchart: Connector 468">
              <a:extLst>
                <a:ext uri="{FF2B5EF4-FFF2-40B4-BE49-F238E27FC236}">
                  <a16:creationId xmlns:a16="http://schemas.microsoft.com/office/drawing/2014/main" id="{73DE2A1A-BD60-4351-8DA1-0D94E8DBC086}"/>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0" name="Flowchart: Connector 469">
              <a:extLst>
                <a:ext uri="{FF2B5EF4-FFF2-40B4-BE49-F238E27FC236}">
                  <a16:creationId xmlns:a16="http://schemas.microsoft.com/office/drawing/2014/main" id="{D20C2C1D-8F4C-42A6-AFD2-8CF5DD45C31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1" name="Flowchart: Connector 470">
              <a:extLst>
                <a:ext uri="{FF2B5EF4-FFF2-40B4-BE49-F238E27FC236}">
                  <a16:creationId xmlns:a16="http://schemas.microsoft.com/office/drawing/2014/main" id="{7FB1A293-3BAD-4864-ACD2-74D9573532B3}"/>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2" name="Flowchart: Connector 471">
              <a:extLst>
                <a:ext uri="{FF2B5EF4-FFF2-40B4-BE49-F238E27FC236}">
                  <a16:creationId xmlns:a16="http://schemas.microsoft.com/office/drawing/2014/main" id="{445B0772-7B9F-4E88-9E6E-9986D2203517}"/>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sp>
        <p:nvSpPr>
          <p:cNvPr id="473" name="Flowchart: Connector 472">
            <a:extLst>
              <a:ext uri="{FF2B5EF4-FFF2-40B4-BE49-F238E27FC236}">
                <a16:creationId xmlns:a16="http://schemas.microsoft.com/office/drawing/2014/main" id="{87BF547E-8EE9-4B2C-8262-6A2447AB2111}"/>
              </a:ext>
            </a:extLst>
          </p:cNvPr>
          <p:cNvSpPr/>
          <p:nvPr/>
        </p:nvSpPr>
        <p:spPr bwMode="auto">
          <a:xfrm>
            <a:off x="4331860" y="577951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4" name="Flowchart: Connector 473">
            <a:extLst>
              <a:ext uri="{FF2B5EF4-FFF2-40B4-BE49-F238E27FC236}">
                <a16:creationId xmlns:a16="http://schemas.microsoft.com/office/drawing/2014/main" id="{103A8607-83B7-42AD-A467-453B58D59104}"/>
              </a:ext>
            </a:extLst>
          </p:cNvPr>
          <p:cNvSpPr/>
          <p:nvPr/>
        </p:nvSpPr>
        <p:spPr bwMode="auto">
          <a:xfrm>
            <a:off x="3275416" y="456034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5" name="Flowchart: Connector 474">
            <a:extLst>
              <a:ext uri="{FF2B5EF4-FFF2-40B4-BE49-F238E27FC236}">
                <a16:creationId xmlns:a16="http://schemas.microsoft.com/office/drawing/2014/main" id="{39B1D095-94DC-47B2-B2CC-ED45CC55D48A}"/>
              </a:ext>
            </a:extLst>
          </p:cNvPr>
          <p:cNvSpPr/>
          <p:nvPr/>
        </p:nvSpPr>
        <p:spPr bwMode="auto">
          <a:xfrm>
            <a:off x="3187597" y="5642623"/>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nvGrpSpPr>
          <p:cNvPr id="476" name="Group 181">
            <a:extLst>
              <a:ext uri="{FF2B5EF4-FFF2-40B4-BE49-F238E27FC236}">
                <a16:creationId xmlns:a16="http://schemas.microsoft.com/office/drawing/2014/main" id="{65F31707-5225-41E4-9BC1-5C5DF16C4A55}"/>
              </a:ext>
            </a:extLst>
          </p:cNvPr>
          <p:cNvGrpSpPr/>
          <p:nvPr/>
        </p:nvGrpSpPr>
        <p:grpSpPr>
          <a:xfrm rot="1620000" flipH="1">
            <a:off x="5613057" y="5071505"/>
            <a:ext cx="152514" cy="209550"/>
            <a:chOff x="4674110" y="5227449"/>
            <a:chExt cx="152514" cy="209550"/>
          </a:xfrm>
        </p:grpSpPr>
        <p:sp>
          <p:nvSpPr>
            <p:cNvPr id="477" name="Flowchart: Connector 476">
              <a:extLst>
                <a:ext uri="{FF2B5EF4-FFF2-40B4-BE49-F238E27FC236}">
                  <a16:creationId xmlns:a16="http://schemas.microsoft.com/office/drawing/2014/main" id="{0D5919A2-6ADB-4B06-AC9D-6E98B610A63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8" name="Flowchart: Connector 477">
              <a:extLst>
                <a:ext uri="{FF2B5EF4-FFF2-40B4-BE49-F238E27FC236}">
                  <a16:creationId xmlns:a16="http://schemas.microsoft.com/office/drawing/2014/main" id="{ED05F35D-832C-4F2A-A8D2-4FBCD4EE042D}"/>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79" name="Flowchart: Connector 478">
              <a:extLst>
                <a:ext uri="{FF2B5EF4-FFF2-40B4-BE49-F238E27FC236}">
                  <a16:creationId xmlns:a16="http://schemas.microsoft.com/office/drawing/2014/main" id="{662B5046-6908-48D3-99E8-34FE696F63EE}"/>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0" name="Flowchart: Connector 479">
              <a:extLst>
                <a:ext uri="{FF2B5EF4-FFF2-40B4-BE49-F238E27FC236}">
                  <a16:creationId xmlns:a16="http://schemas.microsoft.com/office/drawing/2014/main" id="{54DF63D9-FD1F-47BE-AEDA-180820A2130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1" name="Flowchart: Connector 480">
              <a:extLst>
                <a:ext uri="{FF2B5EF4-FFF2-40B4-BE49-F238E27FC236}">
                  <a16:creationId xmlns:a16="http://schemas.microsoft.com/office/drawing/2014/main" id="{1A432E11-1380-4958-B5AA-08F0549F22A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2" name="Group 187">
            <a:extLst>
              <a:ext uri="{FF2B5EF4-FFF2-40B4-BE49-F238E27FC236}">
                <a16:creationId xmlns:a16="http://schemas.microsoft.com/office/drawing/2014/main" id="{DB893EFC-AAA7-466C-85B2-4674133D7909}"/>
              </a:ext>
            </a:extLst>
          </p:cNvPr>
          <p:cNvGrpSpPr/>
          <p:nvPr/>
        </p:nvGrpSpPr>
        <p:grpSpPr>
          <a:xfrm rot="16200000">
            <a:off x="6188208" y="5220934"/>
            <a:ext cx="114385" cy="167640"/>
            <a:chOff x="4807560" y="4640709"/>
            <a:chExt cx="114385" cy="167640"/>
          </a:xfrm>
        </p:grpSpPr>
        <p:sp>
          <p:nvSpPr>
            <p:cNvPr id="483" name="Flowchart: Connector 482">
              <a:extLst>
                <a:ext uri="{FF2B5EF4-FFF2-40B4-BE49-F238E27FC236}">
                  <a16:creationId xmlns:a16="http://schemas.microsoft.com/office/drawing/2014/main" id="{44BE54B4-AC5E-4A08-8D4F-F0D681664285}"/>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4" name="Flowchart: Connector 483">
              <a:extLst>
                <a:ext uri="{FF2B5EF4-FFF2-40B4-BE49-F238E27FC236}">
                  <a16:creationId xmlns:a16="http://schemas.microsoft.com/office/drawing/2014/main" id="{3D920610-FD92-46B9-8FF0-508F82204801}"/>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5" name="Flowchart: Connector 484">
              <a:extLst>
                <a:ext uri="{FF2B5EF4-FFF2-40B4-BE49-F238E27FC236}">
                  <a16:creationId xmlns:a16="http://schemas.microsoft.com/office/drawing/2014/main" id="{8A7DA70A-2CD6-4089-8064-A694A9D16ABC}"/>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6" name="Flowchart: Connector 485">
              <a:extLst>
                <a:ext uri="{FF2B5EF4-FFF2-40B4-BE49-F238E27FC236}">
                  <a16:creationId xmlns:a16="http://schemas.microsoft.com/office/drawing/2014/main" id="{12DB0B7B-47C0-412A-A819-19E7B0E82ED4}"/>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87" name="Group 192">
            <a:extLst>
              <a:ext uri="{FF2B5EF4-FFF2-40B4-BE49-F238E27FC236}">
                <a16:creationId xmlns:a16="http://schemas.microsoft.com/office/drawing/2014/main" id="{E579C236-4A64-4E3E-81EA-367DB152956E}"/>
              </a:ext>
            </a:extLst>
          </p:cNvPr>
          <p:cNvGrpSpPr/>
          <p:nvPr/>
        </p:nvGrpSpPr>
        <p:grpSpPr>
          <a:xfrm>
            <a:off x="5410205" y="4933892"/>
            <a:ext cx="152514" cy="167640"/>
            <a:chOff x="4998201" y="4431159"/>
            <a:chExt cx="152514" cy="167640"/>
          </a:xfrm>
        </p:grpSpPr>
        <p:sp>
          <p:nvSpPr>
            <p:cNvPr id="488" name="Flowchart: Connector 487">
              <a:extLst>
                <a:ext uri="{FF2B5EF4-FFF2-40B4-BE49-F238E27FC236}">
                  <a16:creationId xmlns:a16="http://schemas.microsoft.com/office/drawing/2014/main" id="{AEA81FFC-ED90-4F34-876C-A70F0D45CBB2}"/>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89" name="Flowchart: Connector 488">
              <a:extLst>
                <a:ext uri="{FF2B5EF4-FFF2-40B4-BE49-F238E27FC236}">
                  <a16:creationId xmlns:a16="http://schemas.microsoft.com/office/drawing/2014/main" id="{9132A62D-70B5-4B57-A889-57209DF35CB4}"/>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0" name="Flowchart: Connector 489">
              <a:extLst>
                <a:ext uri="{FF2B5EF4-FFF2-40B4-BE49-F238E27FC236}">
                  <a16:creationId xmlns:a16="http://schemas.microsoft.com/office/drawing/2014/main" id="{00F93B94-CC77-41CC-838F-47D0DC08AA93}"/>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1" name="Flowchart: Connector 490">
              <a:extLst>
                <a:ext uri="{FF2B5EF4-FFF2-40B4-BE49-F238E27FC236}">
                  <a16:creationId xmlns:a16="http://schemas.microsoft.com/office/drawing/2014/main" id="{BDA1C727-EC64-4CE6-9AE4-F21B24707C14}"/>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2" name="Group 197">
            <a:extLst>
              <a:ext uri="{FF2B5EF4-FFF2-40B4-BE49-F238E27FC236}">
                <a16:creationId xmlns:a16="http://schemas.microsoft.com/office/drawing/2014/main" id="{B5EA2B60-1F68-4301-8D31-655221E66D04}"/>
              </a:ext>
            </a:extLst>
          </p:cNvPr>
          <p:cNvGrpSpPr/>
          <p:nvPr/>
        </p:nvGrpSpPr>
        <p:grpSpPr>
          <a:xfrm>
            <a:off x="5415371" y="5187030"/>
            <a:ext cx="152514" cy="167640"/>
            <a:chOff x="4998201" y="4431159"/>
            <a:chExt cx="152514" cy="167640"/>
          </a:xfrm>
        </p:grpSpPr>
        <p:sp>
          <p:nvSpPr>
            <p:cNvPr id="493" name="Flowchart: Connector 492">
              <a:extLst>
                <a:ext uri="{FF2B5EF4-FFF2-40B4-BE49-F238E27FC236}">
                  <a16:creationId xmlns:a16="http://schemas.microsoft.com/office/drawing/2014/main" id="{523C0E1C-D46E-4BAA-AF1D-1C0C393D45F1}"/>
                </a:ext>
              </a:extLst>
            </p:cNvPr>
            <p:cNvSpPr/>
            <p:nvPr/>
          </p:nvSpPr>
          <p:spPr bwMode="auto">
            <a:xfrm>
              <a:off x="5055394"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4" name="Flowchart: Connector 493">
              <a:extLst>
                <a:ext uri="{FF2B5EF4-FFF2-40B4-BE49-F238E27FC236}">
                  <a16:creationId xmlns:a16="http://schemas.microsoft.com/office/drawing/2014/main" id="{5DFB3798-E5C6-4BCE-9421-F50DE6ED50BC}"/>
                </a:ext>
              </a:extLst>
            </p:cNvPr>
            <p:cNvSpPr/>
            <p:nvPr/>
          </p:nvSpPr>
          <p:spPr bwMode="auto">
            <a:xfrm>
              <a:off x="5093522" y="45359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5" name="Flowchart: Connector 494">
              <a:extLst>
                <a:ext uri="{FF2B5EF4-FFF2-40B4-BE49-F238E27FC236}">
                  <a16:creationId xmlns:a16="http://schemas.microsoft.com/office/drawing/2014/main" id="{B2B3B35A-B805-48A6-8205-70675890A251}"/>
                </a:ext>
              </a:extLst>
            </p:cNvPr>
            <p:cNvSpPr/>
            <p:nvPr/>
          </p:nvSpPr>
          <p:spPr bwMode="auto">
            <a:xfrm>
              <a:off x="5093522" y="44311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6" name="Flowchart: Connector 495">
              <a:extLst>
                <a:ext uri="{FF2B5EF4-FFF2-40B4-BE49-F238E27FC236}">
                  <a16:creationId xmlns:a16="http://schemas.microsoft.com/office/drawing/2014/main" id="{78342D30-5313-4160-8FFC-2A5DB16F4EA7}"/>
                </a:ext>
              </a:extLst>
            </p:cNvPr>
            <p:cNvSpPr/>
            <p:nvPr/>
          </p:nvSpPr>
          <p:spPr bwMode="auto">
            <a:xfrm>
              <a:off x="4998201" y="44940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497" name="Group 202">
            <a:extLst>
              <a:ext uri="{FF2B5EF4-FFF2-40B4-BE49-F238E27FC236}">
                <a16:creationId xmlns:a16="http://schemas.microsoft.com/office/drawing/2014/main" id="{F32432B1-5CCD-4C2D-92C1-3E6CC106F476}"/>
              </a:ext>
            </a:extLst>
          </p:cNvPr>
          <p:cNvGrpSpPr/>
          <p:nvPr/>
        </p:nvGrpSpPr>
        <p:grpSpPr>
          <a:xfrm>
            <a:off x="6140756" y="4930405"/>
            <a:ext cx="152514" cy="167640"/>
            <a:chOff x="4388148" y="4179699"/>
            <a:chExt cx="152514" cy="167640"/>
          </a:xfrm>
        </p:grpSpPr>
        <p:sp>
          <p:nvSpPr>
            <p:cNvPr id="498" name="Flowchart: Connector 497">
              <a:extLst>
                <a:ext uri="{FF2B5EF4-FFF2-40B4-BE49-F238E27FC236}">
                  <a16:creationId xmlns:a16="http://schemas.microsoft.com/office/drawing/2014/main" id="{11D8000A-1216-40BC-8550-876822E63FF2}"/>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499" name="Flowchart: Connector 498">
              <a:extLst>
                <a:ext uri="{FF2B5EF4-FFF2-40B4-BE49-F238E27FC236}">
                  <a16:creationId xmlns:a16="http://schemas.microsoft.com/office/drawing/2014/main" id="{CF1CE931-190F-40EF-BA85-E0640773E3EB}"/>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0" name="Flowchart: Connector 499">
              <a:extLst>
                <a:ext uri="{FF2B5EF4-FFF2-40B4-BE49-F238E27FC236}">
                  <a16:creationId xmlns:a16="http://schemas.microsoft.com/office/drawing/2014/main" id="{3A0CDC9A-AE72-4BAB-9381-9CD9382C4C22}"/>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1" name="Flowchart: Connector 500">
              <a:extLst>
                <a:ext uri="{FF2B5EF4-FFF2-40B4-BE49-F238E27FC236}">
                  <a16:creationId xmlns:a16="http://schemas.microsoft.com/office/drawing/2014/main" id="{3A8DD2F8-D80D-445E-88D9-F1813C7A75F0}"/>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2" name="Flowchart: Connector 501">
              <a:extLst>
                <a:ext uri="{FF2B5EF4-FFF2-40B4-BE49-F238E27FC236}">
                  <a16:creationId xmlns:a16="http://schemas.microsoft.com/office/drawing/2014/main" id="{D03CDAFD-FB8C-48CD-B3C4-4A8C7CEF4226}"/>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3" name="Group 208">
            <a:extLst>
              <a:ext uri="{FF2B5EF4-FFF2-40B4-BE49-F238E27FC236}">
                <a16:creationId xmlns:a16="http://schemas.microsoft.com/office/drawing/2014/main" id="{F4718BFC-CCE0-49FF-A319-BF7074EB17FD}"/>
              </a:ext>
            </a:extLst>
          </p:cNvPr>
          <p:cNvGrpSpPr/>
          <p:nvPr/>
        </p:nvGrpSpPr>
        <p:grpSpPr>
          <a:xfrm rot="1620000">
            <a:off x="5169919" y="5264361"/>
            <a:ext cx="114385" cy="230505"/>
            <a:chOff x="4044993" y="5164584"/>
            <a:chExt cx="114385" cy="230505"/>
          </a:xfrm>
        </p:grpSpPr>
        <p:sp>
          <p:nvSpPr>
            <p:cNvPr id="504" name="Flowchart: Connector 503">
              <a:extLst>
                <a:ext uri="{FF2B5EF4-FFF2-40B4-BE49-F238E27FC236}">
                  <a16:creationId xmlns:a16="http://schemas.microsoft.com/office/drawing/2014/main" id="{080759BF-731C-4E58-AA13-C46E60420010}"/>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5" name="Flowchart: Connector 504">
              <a:extLst>
                <a:ext uri="{FF2B5EF4-FFF2-40B4-BE49-F238E27FC236}">
                  <a16:creationId xmlns:a16="http://schemas.microsoft.com/office/drawing/2014/main" id="{D2E44A02-AE47-43DC-8D58-75479501B7D1}"/>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6" name="Flowchart: Connector 505">
              <a:extLst>
                <a:ext uri="{FF2B5EF4-FFF2-40B4-BE49-F238E27FC236}">
                  <a16:creationId xmlns:a16="http://schemas.microsoft.com/office/drawing/2014/main" id="{24FFCFA2-3EFE-4D21-A944-024EFB84FE2F}"/>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7" name="Flowchart: Connector 506">
              <a:extLst>
                <a:ext uri="{FF2B5EF4-FFF2-40B4-BE49-F238E27FC236}">
                  <a16:creationId xmlns:a16="http://schemas.microsoft.com/office/drawing/2014/main" id="{BECF8C6A-2A9D-4B3D-84FA-CDB614732854}"/>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08" name="Flowchart: Connector 507">
              <a:extLst>
                <a:ext uri="{FF2B5EF4-FFF2-40B4-BE49-F238E27FC236}">
                  <a16:creationId xmlns:a16="http://schemas.microsoft.com/office/drawing/2014/main" id="{C1516F6B-5BAE-401B-A896-D9B61BE19073}"/>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09" name="Group 214">
            <a:extLst>
              <a:ext uri="{FF2B5EF4-FFF2-40B4-BE49-F238E27FC236}">
                <a16:creationId xmlns:a16="http://schemas.microsoft.com/office/drawing/2014/main" id="{965E65C8-66C3-44E7-B218-968C101DDE13}"/>
              </a:ext>
            </a:extLst>
          </p:cNvPr>
          <p:cNvGrpSpPr/>
          <p:nvPr/>
        </p:nvGrpSpPr>
        <p:grpSpPr>
          <a:xfrm rot="1620000">
            <a:off x="5567708" y="5406429"/>
            <a:ext cx="114385" cy="230505"/>
            <a:chOff x="4044993" y="5164584"/>
            <a:chExt cx="114385" cy="230505"/>
          </a:xfrm>
        </p:grpSpPr>
        <p:sp>
          <p:nvSpPr>
            <p:cNvPr id="510" name="Flowchart: Connector 509">
              <a:extLst>
                <a:ext uri="{FF2B5EF4-FFF2-40B4-BE49-F238E27FC236}">
                  <a16:creationId xmlns:a16="http://schemas.microsoft.com/office/drawing/2014/main" id="{C579A5A8-CF50-40B3-8F98-211BCB60D91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1" name="Flowchart: Connector 510">
              <a:extLst>
                <a:ext uri="{FF2B5EF4-FFF2-40B4-BE49-F238E27FC236}">
                  <a16:creationId xmlns:a16="http://schemas.microsoft.com/office/drawing/2014/main" id="{759772DE-5C6E-468B-9EC8-F3CDEC4F0C17}"/>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2" name="Flowchart: Connector 511">
              <a:extLst>
                <a:ext uri="{FF2B5EF4-FFF2-40B4-BE49-F238E27FC236}">
                  <a16:creationId xmlns:a16="http://schemas.microsoft.com/office/drawing/2014/main" id="{9BD61EC0-F980-4CCC-B482-8FBCFCDA45F7}"/>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3" name="Flowchart: Connector 512">
              <a:extLst>
                <a:ext uri="{FF2B5EF4-FFF2-40B4-BE49-F238E27FC236}">
                  <a16:creationId xmlns:a16="http://schemas.microsoft.com/office/drawing/2014/main" id="{6AC2D6CD-A60B-4C18-813C-2BEFE6755087}"/>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4" name="Flowchart: Connector 513">
              <a:extLst>
                <a:ext uri="{FF2B5EF4-FFF2-40B4-BE49-F238E27FC236}">
                  <a16:creationId xmlns:a16="http://schemas.microsoft.com/office/drawing/2014/main" id="{0A5A671D-B839-40FC-9500-921920464D82}"/>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15" name="Group 220">
            <a:extLst>
              <a:ext uri="{FF2B5EF4-FFF2-40B4-BE49-F238E27FC236}">
                <a16:creationId xmlns:a16="http://schemas.microsoft.com/office/drawing/2014/main" id="{48588188-4BEF-4B67-9AEB-99DCEE854093}"/>
              </a:ext>
            </a:extLst>
          </p:cNvPr>
          <p:cNvGrpSpPr/>
          <p:nvPr/>
        </p:nvGrpSpPr>
        <p:grpSpPr>
          <a:xfrm>
            <a:off x="5414161" y="5422799"/>
            <a:ext cx="152514" cy="209550"/>
            <a:chOff x="4674110" y="5227449"/>
            <a:chExt cx="152514" cy="209550"/>
          </a:xfrm>
        </p:grpSpPr>
        <p:sp>
          <p:nvSpPr>
            <p:cNvPr id="516" name="Flowchart: Connector 515">
              <a:extLst>
                <a:ext uri="{FF2B5EF4-FFF2-40B4-BE49-F238E27FC236}">
                  <a16:creationId xmlns:a16="http://schemas.microsoft.com/office/drawing/2014/main" id="{5CAD4D03-D31E-4396-B91B-0E51D03A82A4}"/>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7" name="Flowchart: Connector 516">
              <a:extLst>
                <a:ext uri="{FF2B5EF4-FFF2-40B4-BE49-F238E27FC236}">
                  <a16:creationId xmlns:a16="http://schemas.microsoft.com/office/drawing/2014/main" id="{5459D79D-731A-4B49-B818-0CE277FD54D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8" name="Flowchart: Connector 517">
              <a:extLst>
                <a:ext uri="{FF2B5EF4-FFF2-40B4-BE49-F238E27FC236}">
                  <a16:creationId xmlns:a16="http://schemas.microsoft.com/office/drawing/2014/main" id="{2BA40C54-A6AD-4A71-950B-421B7F8BDD3D}"/>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19" name="Flowchart: Connector 518">
              <a:extLst>
                <a:ext uri="{FF2B5EF4-FFF2-40B4-BE49-F238E27FC236}">
                  <a16:creationId xmlns:a16="http://schemas.microsoft.com/office/drawing/2014/main" id="{5E4555AE-C05E-476B-9DBB-DE305A5CD3D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0" name="Flowchart: Connector 519">
              <a:extLst>
                <a:ext uri="{FF2B5EF4-FFF2-40B4-BE49-F238E27FC236}">
                  <a16:creationId xmlns:a16="http://schemas.microsoft.com/office/drawing/2014/main" id="{3C4D6AA8-3384-4943-AFFC-AB022A403A6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1" name="Group 226">
            <a:extLst>
              <a:ext uri="{FF2B5EF4-FFF2-40B4-BE49-F238E27FC236}">
                <a16:creationId xmlns:a16="http://schemas.microsoft.com/office/drawing/2014/main" id="{EEAAA56A-278E-4113-96C3-B83BBEF4BF64}"/>
              </a:ext>
            </a:extLst>
          </p:cNvPr>
          <p:cNvGrpSpPr/>
          <p:nvPr/>
        </p:nvGrpSpPr>
        <p:grpSpPr>
          <a:xfrm flipV="1">
            <a:off x="5751105" y="5357351"/>
            <a:ext cx="114385" cy="230505"/>
            <a:chOff x="4044993" y="5164584"/>
            <a:chExt cx="114385" cy="230505"/>
          </a:xfrm>
        </p:grpSpPr>
        <p:sp>
          <p:nvSpPr>
            <p:cNvPr id="522" name="Flowchart: Connector 521">
              <a:extLst>
                <a:ext uri="{FF2B5EF4-FFF2-40B4-BE49-F238E27FC236}">
                  <a16:creationId xmlns:a16="http://schemas.microsoft.com/office/drawing/2014/main" id="{8411A778-CEF1-4DFE-95F2-81BB59E5A75B}"/>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3" name="Flowchart: Connector 522">
              <a:extLst>
                <a:ext uri="{FF2B5EF4-FFF2-40B4-BE49-F238E27FC236}">
                  <a16:creationId xmlns:a16="http://schemas.microsoft.com/office/drawing/2014/main" id="{55C432F2-6F1C-407B-B69F-EBE32405865A}"/>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4" name="Flowchart: Connector 523">
              <a:extLst>
                <a:ext uri="{FF2B5EF4-FFF2-40B4-BE49-F238E27FC236}">
                  <a16:creationId xmlns:a16="http://schemas.microsoft.com/office/drawing/2014/main" id="{15C5C10D-B290-4D36-A332-BCE5EDECC77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5" name="Flowchart: Connector 524">
              <a:extLst>
                <a:ext uri="{FF2B5EF4-FFF2-40B4-BE49-F238E27FC236}">
                  <a16:creationId xmlns:a16="http://schemas.microsoft.com/office/drawing/2014/main" id="{4339183F-DFA2-45F1-89F3-814A6CA7B72B}"/>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6" name="Flowchart: Connector 525">
              <a:extLst>
                <a:ext uri="{FF2B5EF4-FFF2-40B4-BE49-F238E27FC236}">
                  <a16:creationId xmlns:a16="http://schemas.microsoft.com/office/drawing/2014/main" id="{574475E7-097F-4741-BF16-582BA1C2F791}"/>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27" name="Group 232">
            <a:extLst>
              <a:ext uri="{FF2B5EF4-FFF2-40B4-BE49-F238E27FC236}">
                <a16:creationId xmlns:a16="http://schemas.microsoft.com/office/drawing/2014/main" id="{2E9886B2-83B2-4DEC-8950-218854FA1B5B}"/>
              </a:ext>
            </a:extLst>
          </p:cNvPr>
          <p:cNvGrpSpPr/>
          <p:nvPr/>
        </p:nvGrpSpPr>
        <p:grpSpPr>
          <a:xfrm>
            <a:off x="6274316" y="5283315"/>
            <a:ext cx="152514" cy="209550"/>
            <a:chOff x="4674110" y="5227449"/>
            <a:chExt cx="152514" cy="209550"/>
          </a:xfrm>
        </p:grpSpPr>
        <p:sp>
          <p:nvSpPr>
            <p:cNvPr id="528" name="Flowchart: Connector 527">
              <a:extLst>
                <a:ext uri="{FF2B5EF4-FFF2-40B4-BE49-F238E27FC236}">
                  <a16:creationId xmlns:a16="http://schemas.microsoft.com/office/drawing/2014/main" id="{EF8A0E04-DDC7-4736-A744-97F142843903}"/>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29" name="Flowchart: Connector 528">
              <a:extLst>
                <a:ext uri="{FF2B5EF4-FFF2-40B4-BE49-F238E27FC236}">
                  <a16:creationId xmlns:a16="http://schemas.microsoft.com/office/drawing/2014/main" id="{16DE5378-F3AA-447F-82A1-9B77AD008C90}"/>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0" name="Flowchart: Connector 529">
              <a:extLst>
                <a:ext uri="{FF2B5EF4-FFF2-40B4-BE49-F238E27FC236}">
                  <a16:creationId xmlns:a16="http://schemas.microsoft.com/office/drawing/2014/main" id="{FCD94685-3DE1-4D5F-AD28-E7A92313B1D5}"/>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1" name="Flowchart: Connector 530">
              <a:extLst>
                <a:ext uri="{FF2B5EF4-FFF2-40B4-BE49-F238E27FC236}">
                  <a16:creationId xmlns:a16="http://schemas.microsoft.com/office/drawing/2014/main" id="{EF13AA3C-4967-4526-8C43-2EFB71C8D764}"/>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2" name="Flowchart: Connector 531">
              <a:extLst>
                <a:ext uri="{FF2B5EF4-FFF2-40B4-BE49-F238E27FC236}">
                  <a16:creationId xmlns:a16="http://schemas.microsoft.com/office/drawing/2014/main" id="{FDDB8C3A-007D-431D-A3D8-D0158AC03A7A}"/>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3" name="Group 238">
            <a:extLst>
              <a:ext uri="{FF2B5EF4-FFF2-40B4-BE49-F238E27FC236}">
                <a16:creationId xmlns:a16="http://schemas.microsoft.com/office/drawing/2014/main" id="{478A943E-5266-4023-8D08-AE44A66A2162}"/>
              </a:ext>
            </a:extLst>
          </p:cNvPr>
          <p:cNvGrpSpPr/>
          <p:nvPr/>
        </p:nvGrpSpPr>
        <p:grpSpPr>
          <a:xfrm flipV="1">
            <a:off x="5999078" y="5217866"/>
            <a:ext cx="114385" cy="230505"/>
            <a:chOff x="4044993" y="5164584"/>
            <a:chExt cx="114385" cy="230505"/>
          </a:xfrm>
        </p:grpSpPr>
        <p:sp>
          <p:nvSpPr>
            <p:cNvPr id="534" name="Flowchart: Connector 533">
              <a:extLst>
                <a:ext uri="{FF2B5EF4-FFF2-40B4-BE49-F238E27FC236}">
                  <a16:creationId xmlns:a16="http://schemas.microsoft.com/office/drawing/2014/main" id="{42838771-57E6-4A70-9D74-F07E3D768F4E}"/>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5" name="Flowchart: Connector 534">
              <a:extLst>
                <a:ext uri="{FF2B5EF4-FFF2-40B4-BE49-F238E27FC236}">
                  <a16:creationId xmlns:a16="http://schemas.microsoft.com/office/drawing/2014/main" id="{3923CAD8-E313-45E3-9A86-FFFD2104C17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6" name="Flowchart: Connector 535">
              <a:extLst>
                <a:ext uri="{FF2B5EF4-FFF2-40B4-BE49-F238E27FC236}">
                  <a16:creationId xmlns:a16="http://schemas.microsoft.com/office/drawing/2014/main" id="{28EC37DA-EEF8-433F-A2D1-8EDD4BC5A0E9}"/>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7" name="Flowchart: Connector 536">
              <a:extLst>
                <a:ext uri="{FF2B5EF4-FFF2-40B4-BE49-F238E27FC236}">
                  <a16:creationId xmlns:a16="http://schemas.microsoft.com/office/drawing/2014/main" id="{31F3F07F-43FC-401E-92D8-0E49F2352D8C}"/>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38" name="Flowchart: Connector 537">
              <a:extLst>
                <a:ext uri="{FF2B5EF4-FFF2-40B4-BE49-F238E27FC236}">
                  <a16:creationId xmlns:a16="http://schemas.microsoft.com/office/drawing/2014/main" id="{53162ACE-F118-498A-A7C4-54983F6EBE86}"/>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39" name="Group 244">
            <a:extLst>
              <a:ext uri="{FF2B5EF4-FFF2-40B4-BE49-F238E27FC236}">
                <a16:creationId xmlns:a16="http://schemas.microsoft.com/office/drawing/2014/main" id="{7DA55AB9-5DA5-4AC6-AC84-00AE27EAA971}"/>
              </a:ext>
            </a:extLst>
          </p:cNvPr>
          <p:cNvGrpSpPr/>
          <p:nvPr/>
        </p:nvGrpSpPr>
        <p:grpSpPr>
          <a:xfrm rot="16200000" flipH="1">
            <a:off x="4995734" y="4911462"/>
            <a:ext cx="152514" cy="209550"/>
            <a:chOff x="4674110" y="5227449"/>
            <a:chExt cx="152514" cy="209550"/>
          </a:xfrm>
        </p:grpSpPr>
        <p:sp>
          <p:nvSpPr>
            <p:cNvPr id="540" name="Flowchart: Connector 539">
              <a:extLst>
                <a:ext uri="{FF2B5EF4-FFF2-40B4-BE49-F238E27FC236}">
                  <a16:creationId xmlns:a16="http://schemas.microsoft.com/office/drawing/2014/main" id="{0967EB48-7963-47AD-A461-208D783575DF}"/>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1" name="Flowchart: Connector 540">
              <a:extLst>
                <a:ext uri="{FF2B5EF4-FFF2-40B4-BE49-F238E27FC236}">
                  <a16:creationId xmlns:a16="http://schemas.microsoft.com/office/drawing/2014/main" id="{EA0D808A-0A3F-4C07-B3EE-4E651162BB71}"/>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2" name="Flowchart: Connector 541">
              <a:extLst>
                <a:ext uri="{FF2B5EF4-FFF2-40B4-BE49-F238E27FC236}">
                  <a16:creationId xmlns:a16="http://schemas.microsoft.com/office/drawing/2014/main" id="{8DE8EFE4-2344-42C7-B4C6-207C6881793B}"/>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3" name="Flowchart: Connector 542">
              <a:extLst>
                <a:ext uri="{FF2B5EF4-FFF2-40B4-BE49-F238E27FC236}">
                  <a16:creationId xmlns:a16="http://schemas.microsoft.com/office/drawing/2014/main" id="{DBEBC2F0-CA80-4D0E-9F07-E557E9C2C0B5}"/>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4" name="Flowchart: Connector 543">
              <a:extLst>
                <a:ext uri="{FF2B5EF4-FFF2-40B4-BE49-F238E27FC236}">
                  <a16:creationId xmlns:a16="http://schemas.microsoft.com/office/drawing/2014/main" id="{8F60F65A-DA55-4276-A8EC-80E5F91D2355}"/>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45" name="Group 250">
            <a:extLst>
              <a:ext uri="{FF2B5EF4-FFF2-40B4-BE49-F238E27FC236}">
                <a16:creationId xmlns:a16="http://schemas.microsoft.com/office/drawing/2014/main" id="{302A044D-958D-44E8-9A80-47B2B87788CA}"/>
              </a:ext>
            </a:extLst>
          </p:cNvPr>
          <p:cNvGrpSpPr/>
          <p:nvPr/>
        </p:nvGrpSpPr>
        <p:grpSpPr>
          <a:xfrm>
            <a:off x="4962273" y="5279809"/>
            <a:ext cx="152514" cy="167640"/>
            <a:chOff x="4388148" y="4179699"/>
            <a:chExt cx="152514" cy="167640"/>
          </a:xfrm>
        </p:grpSpPr>
        <p:sp>
          <p:nvSpPr>
            <p:cNvPr id="546" name="Flowchart: Connector 545">
              <a:extLst>
                <a:ext uri="{FF2B5EF4-FFF2-40B4-BE49-F238E27FC236}">
                  <a16:creationId xmlns:a16="http://schemas.microsoft.com/office/drawing/2014/main" id="{4856E29F-A752-4ADF-8E56-C2FFA708969B}"/>
                </a:ext>
              </a:extLst>
            </p:cNvPr>
            <p:cNvSpPr/>
            <p:nvPr/>
          </p:nvSpPr>
          <p:spPr bwMode="auto">
            <a:xfrm>
              <a:off x="4388148"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7" name="Flowchart: Connector 546">
              <a:extLst>
                <a:ext uri="{FF2B5EF4-FFF2-40B4-BE49-F238E27FC236}">
                  <a16:creationId xmlns:a16="http://schemas.microsoft.com/office/drawing/2014/main" id="{2E0121E0-4CBB-46A4-A02D-D3CB2C875F04}"/>
                </a:ext>
              </a:extLst>
            </p:cNvPr>
            <p:cNvSpPr/>
            <p:nvPr/>
          </p:nvSpPr>
          <p:spPr bwMode="auto">
            <a:xfrm>
              <a:off x="4483469"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8" name="Flowchart: Connector 547">
              <a:extLst>
                <a:ext uri="{FF2B5EF4-FFF2-40B4-BE49-F238E27FC236}">
                  <a16:creationId xmlns:a16="http://schemas.microsoft.com/office/drawing/2014/main" id="{E6F6146E-3E3F-4C71-91AB-E879A16426D7}"/>
                </a:ext>
              </a:extLst>
            </p:cNvPr>
            <p:cNvSpPr/>
            <p:nvPr/>
          </p:nvSpPr>
          <p:spPr bwMode="auto">
            <a:xfrm>
              <a:off x="4483469" y="42216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49" name="Flowchart: Connector 548">
              <a:extLst>
                <a:ext uri="{FF2B5EF4-FFF2-40B4-BE49-F238E27FC236}">
                  <a16:creationId xmlns:a16="http://schemas.microsoft.com/office/drawing/2014/main" id="{5C072875-16C9-4AEA-9A41-4DDAF5C3A8B6}"/>
                </a:ext>
              </a:extLst>
            </p:cNvPr>
            <p:cNvSpPr/>
            <p:nvPr/>
          </p:nvSpPr>
          <p:spPr bwMode="auto">
            <a:xfrm>
              <a:off x="4426276" y="417969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0" name="Flowchart: Connector 549">
              <a:extLst>
                <a:ext uri="{FF2B5EF4-FFF2-40B4-BE49-F238E27FC236}">
                  <a16:creationId xmlns:a16="http://schemas.microsoft.com/office/drawing/2014/main" id="{94573BA8-1D32-4965-9D2D-EBF633F56B7C}"/>
                </a:ext>
              </a:extLst>
            </p:cNvPr>
            <p:cNvSpPr/>
            <p:nvPr/>
          </p:nvSpPr>
          <p:spPr bwMode="auto">
            <a:xfrm>
              <a:off x="4426276" y="42844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1" name="Group 256">
            <a:extLst>
              <a:ext uri="{FF2B5EF4-FFF2-40B4-BE49-F238E27FC236}">
                <a16:creationId xmlns:a16="http://schemas.microsoft.com/office/drawing/2014/main" id="{2F0F2BB1-E3C1-4D51-97C1-4931BA048975}"/>
              </a:ext>
            </a:extLst>
          </p:cNvPr>
          <p:cNvGrpSpPr/>
          <p:nvPr/>
        </p:nvGrpSpPr>
        <p:grpSpPr>
          <a:xfrm flipH="1">
            <a:off x="5765457" y="5223905"/>
            <a:ext cx="152514" cy="209550"/>
            <a:chOff x="4674110" y="5227449"/>
            <a:chExt cx="152514" cy="209550"/>
          </a:xfrm>
        </p:grpSpPr>
        <p:sp>
          <p:nvSpPr>
            <p:cNvPr id="552" name="Flowchart: Connector 551">
              <a:extLst>
                <a:ext uri="{FF2B5EF4-FFF2-40B4-BE49-F238E27FC236}">
                  <a16:creationId xmlns:a16="http://schemas.microsoft.com/office/drawing/2014/main" id="{ED93E62C-D024-4DB8-9418-7F18D3EC9DFA}"/>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3" name="Flowchart: Connector 552">
              <a:extLst>
                <a:ext uri="{FF2B5EF4-FFF2-40B4-BE49-F238E27FC236}">
                  <a16:creationId xmlns:a16="http://schemas.microsoft.com/office/drawing/2014/main" id="{86463416-B5E2-4E84-9EC6-A81FE3A46B6F}"/>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4" name="Flowchart: Connector 553">
              <a:extLst>
                <a:ext uri="{FF2B5EF4-FFF2-40B4-BE49-F238E27FC236}">
                  <a16:creationId xmlns:a16="http://schemas.microsoft.com/office/drawing/2014/main" id="{4446D3CB-0385-40E4-B186-09317FF9A229}"/>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5" name="Flowchart: Connector 554">
              <a:extLst>
                <a:ext uri="{FF2B5EF4-FFF2-40B4-BE49-F238E27FC236}">
                  <a16:creationId xmlns:a16="http://schemas.microsoft.com/office/drawing/2014/main" id="{61F62FDE-DF18-4084-9FEE-A1DE20C8CBA7}"/>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6" name="Flowchart: Connector 555">
              <a:extLst>
                <a:ext uri="{FF2B5EF4-FFF2-40B4-BE49-F238E27FC236}">
                  <a16:creationId xmlns:a16="http://schemas.microsoft.com/office/drawing/2014/main" id="{D1ACED7D-EFD7-4667-8BE0-7DD4E9C7C0E9}"/>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57" name="Group 262">
            <a:extLst>
              <a:ext uri="{FF2B5EF4-FFF2-40B4-BE49-F238E27FC236}">
                <a16:creationId xmlns:a16="http://schemas.microsoft.com/office/drawing/2014/main" id="{D4928EC7-1F44-473A-B75E-6F118EED94FB}"/>
              </a:ext>
            </a:extLst>
          </p:cNvPr>
          <p:cNvGrpSpPr/>
          <p:nvPr/>
        </p:nvGrpSpPr>
        <p:grpSpPr>
          <a:xfrm flipH="1">
            <a:off x="6323396" y="5022428"/>
            <a:ext cx="152514" cy="209550"/>
            <a:chOff x="4674110" y="5227449"/>
            <a:chExt cx="152514" cy="209550"/>
          </a:xfrm>
        </p:grpSpPr>
        <p:sp>
          <p:nvSpPr>
            <p:cNvPr id="558" name="Flowchart: Connector 557">
              <a:extLst>
                <a:ext uri="{FF2B5EF4-FFF2-40B4-BE49-F238E27FC236}">
                  <a16:creationId xmlns:a16="http://schemas.microsoft.com/office/drawing/2014/main" id="{0C69A949-C606-4AAB-8005-B7D54B7D4246}"/>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59" name="Flowchart: Connector 558">
              <a:extLst>
                <a:ext uri="{FF2B5EF4-FFF2-40B4-BE49-F238E27FC236}">
                  <a16:creationId xmlns:a16="http://schemas.microsoft.com/office/drawing/2014/main" id="{32518B09-D053-4F55-9D67-37885261833A}"/>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0" name="Flowchart: Connector 559">
              <a:extLst>
                <a:ext uri="{FF2B5EF4-FFF2-40B4-BE49-F238E27FC236}">
                  <a16:creationId xmlns:a16="http://schemas.microsoft.com/office/drawing/2014/main" id="{ECB37B0D-B554-4628-AFCF-9F620F400040}"/>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1" name="Flowchart: Connector 560">
              <a:extLst>
                <a:ext uri="{FF2B5EF4-FFF2-40B4-BE49-F238E27FC236}">
                  <a16:creationId xmlns:a16="http://schemas.microsoft.com/office/drawing/2014/main" id="{F15249FD-56D9-4C9E-9F09-B7555D2020A2}"/>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2" name="Flowchart: Connector 561">
              <a:extLst>
                <a:ext uri="{FF2B5EF4-FFF2-40B4-BE49-F238E27FC236}">
                  <a16:creationId xmlns:a16="http://schemas.microsoft.com/office/drawing/2014/main" id="{1FD7581B-CAA1-412B-B0FA-234124209594}"/>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3" name="Group 268">
            <a:extLst>
              <a:ext uri="{FF2B5EF4-FFF2-40B4-BE49-F238E27FC236}">
                <a16:creationId xmlns:a16="http://schemas.microsoft.com/office/drawing/2014/main" id="{D69C0769-8969-46B8-8B60-C36EF63F8F2A}"/>
              </a:ext>
            </a:extLst>
          </p:cNvPr>
          <p:cNvGrpSpPr/>
          <p:nvPr/>
        </p:nvGrpSpPr>
        <p:grpSpPr>
          <a:xfrm rot="1620000" flipV="1">
            <a:off x="6469193" y="5223033"/>
            <a:ext cx="114385" cy="230505"/>
            <a:chOff x="4044993" y="5164584"/>
            <a:chExt cx="114385" cy="230505"/>
          </a:xfrm>
        </p:grpSpPr>
        <p:sp>
          <p:nvSpPr>
            <p:cNvPr id="564" name="Flowchart: Connector 563">
              <a:extLst>
                <a:ext uri="{FF2B5EF4-FFF2-40B4-BE49-F238E27FC236}">
                  <a16:creationId xmlns:a16="http://schemas.microsoft.com/office/drawing/2014/main" id="{51D26433-3BB5-4CCE-8FF2-61CC4AA80206}"/>
                </a:ext>
              </a:extLst>
            </p:cNvPr>
            <p:cNvSpPr/>
            <p:nvPr/>
          </p:nvSpPr>
          <p:spPr bwMode="auto">
            <a:xfrm>
              <a:off x="4044993" y="51645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5" name="Flowchart: Connector 564">
              <a:extLst>
                <a:ext uri="{FF2B5EF4-FFF2-40B4-BE49-F238E27FC236}">
                  <a16:creationId xmlns:a16="http://schemas.microsoft.com/office/drawing/2014/main" id="{64BAC081-8F87-4393-8D7E-27745EF920B8}"/>
                </a:ext>
              </a:extLst>
            </p:cNvPr>
            <p:cNvSpPr/>
            <p:nvPr/>
          </p:nvSpPr>
          <p:spPr bwMode="auto">
            <a:xfrm>
              <a:off x="4044993"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6" name="Flowchart: Connector 565">
              <a:extLst>
                <a:ext uri="{FF2B5EF4-FFF2-40B4-BE49-F238E27FC236}">
                  <a16:creationId xmlns:a16="http://schemas.microsoft.com/office/drawing/2014/main" id="{9E46261F-7ECF-4C7E-A1A6-817381EC91E0}"/>
                </a:ext>
              </a:extLst>
            </p:cNvPr>
            <p:cNvSpPr/>
            <p:nvPr/>
          </p:nvSpPr>
          <p:spPr bwMode="auto">
            <a:xfrm>
              <a:off x="4102185"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7" name="Flowchart: Connector 566">
              <a:extLst>
                <a:ext uri="{FF2B5EF4-FFF2-40B4-BE49-F238E27FC236}">
                  <a16:creationId xmlns:a16="http://schemas.microsoft.com/office/drawing/2014/main" id="{2DD10503-050C-4F41-AC0B-26E0C585136E}"/>
                </a:ext>
              </a:extLst>
            </p:cNvPr>
            <p:cNvSpPr/>
            <p:nvPr/>
          </p:nvSpPr>
          <p:spPr bwMode="auto">
            <a:xfrm>
              <a:off x="4102185"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68" name="Flowchart: Connector 567">
              <a:extLst>
                <a:ext uri="{FF2B5EF4-FFF2-40B4-BE49-F238E27FC236}">
                  <a16:creationId xmlns:a16="http://schemas.microsoft.com/office/drawing/2014/main" id="{F9F130FF-5ADF-4522-BC85-FB489BB638DF}"/>
                </a:ext>
              </a:extLst>
            </p:cNvPr>
            <p:cNvSpPr/>
            <p:nvPr/>
          </p:nvSpPr>
          <p:spPr bwMode="auto">
            <a:xfrm>
              <a:off x="4102185"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69" name="Group 274">
            <a:extLst>
              <a:ext uri="{FF2B5EF4-FFF2-40B4-BE49-F238E27FC236}">
                <a16:creationId xmlns:a16="http://schemas.microsoft.com/office/drawing/2014/main" id="{3BC7D213-3429-4B4B-BC1B-21E33F9170B3}"/>
              </a:ext>
            </a:extLst>
          </p:cNvPr>
          <p:cNvGrpSpPr/>
          <p:nvPr/>
        </p:nvGrpSpPr>
        <p:grpSpPr>
          <a:xfrm rot="16200000">
            <a:off x="5839497" y="5019456"/>
            <a:ext cx="114385" cy="167640"/>
            <a:chOff x="4807560" y="4640709"/>
            <a:chExt cx="114385" cy="167640"/>
          </a:xfrm>
        </p:grpSpPr>
        <p:sp>
          <p:nvSpPr>
            <p:cNvPr id="570" name="Flowchart: Connector 569">
              <a:extLst>
                <a:ext uri="{FF2B5EF4-FFF2-40B4-BE49-F238E27FC236}">
                  <a16:creationId xmlns:a16="http://schemas.microsoft.com/office/drawing/2014/main" id="{686395BD-11E5-4A6B-8319-05B93FB419E8}"/>
                </a:ext>
              </a:extLst>
            </p:cNvPr>
            <p:cNvSpPr/>
            <p:nvPr/>
          </p:nvSpPr>
          <p:spPr bwMode="auto">
            <a:xfrm>
              <a:off x="4807560" y="474548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1" name="Flowchart: Connector 570">
              <a:extLst>
                <a:ext uri="{FF2B5EF4-FFF2-40B4-BE49-F238E27FC236}">
                  <a16:creationId xmlns:a16="http://schemas.microsoft.com/office/drawing/2014/main" id="{709D90BA-15D0-4496-B4CB-EBAFE100A874}"/>
                </a:ext>
              </a:extLst>
            </p:cNvPr>
            <p:cNvSpPr/>
            <p:nvPr/>
          </p:nvSpPr>
          <p:spPr bwMode="auto">
            <a:xfrm>
              <a:off x="4807560" y="470357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2" name="Flowchart: Connector 571">
              <a:extLst>
                <a:ext uri="{FF2B5EF4-FFF2-40B4-BE49-F238E27FC236}">
                  <a16:creationId xmlns:a16="http://schemas.microsoft.com/office/drawing/2014/main" id="{94977D06-14E5-4A1C-9343-91C3B3147834}"/>
                </a:ext>
              </a:extLst>
            </p:cNvPr>
            <p:cNvSpPr/>
            <p:nvPr/>
          </p:nvSpPr>
          <p:spPr bwMode="auto">
            <a:xfrm>
              <a:off x="4864752"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3" name="Flowchart: Connector 572">
              <a:extLst>
                <a:ext uri="{FF2B5EF4-FFF2-40B4-BE49-F238E27FC236}">
                  <a16:creationId xmlns:a16="http://schemas.microsoft.com/office/drawing/2014/main" id="{7B77758A-1F92-4A5F-A6E6-D70BA80D80C0}"/>
                </a:ext>
              </a:extLst>
            </p:cNvPr>
            <p:cNvSpPr/>
            <p:nvPr/>
          </p:nvSpPr>
          <p:spPr bwMode="auto">
            <a:xfrm>
              <a:off x="4807560" y="464070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74" name="Group 279">
            <a:extLst>
              <a:ext uri="{FF2B5EF4-FFF2-40B4-BE49-F238E27FC236}">
                <a16:creationId xmlns:a16="http://schemas.microsoft.com/office/drawing/2014/main" id="{05D44A23-2C61-4C92-89F6-70663363D678}"/>
              </a:ext>
            </a:extLst>
          </p:cNvPr>
          <p:cNvGrpSpPr/>
          <p:nvPr/>
        </p:nvGrpSpPr>
        <p:grpSpPr>
          <a:xfrm>
            <a:off x="6170995" y="5110250"/>
            <a:ext cx="152514" cy="209550"/>
            <a:chOff x="4674110" y="5227449"/>
            <a:chExt cx="152514" cy="209550"/>
          </a:xfrm>
        </p:grpSpPr>
        <p:sp>
          <p:nvSpPr>
            <p:cNvPr id="575" name="Flowchart: Connector 574">
              <a:extLst>
                <a:ext uri="{FF2B5EF4-FFF2-40B4-BE49-F238E27FC236}">
                  <a16:creationId xmlns:a16="http://schemas.microsoft.com/office/drawing/2014/main" id="{D7E568A0-311C-40AC-8B90-C65DAB1C6C41}"/>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6" name="Flowchart: Connector 575">
              <a:extLst>
                <a:ext uri="{FF2B5EF4-FFF2-40B4-BE49-F238E27FC236}">
                  <a16:creationId xmlns:a16="http://schemas.microsoft.com/office/drawing/2014/main" id="{7E614A0A-A5C5-4F76-B31E-D86962336C7E}"/>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7" name="Flowchart: Connector 576">
              <a:extLst>
                <a:ext uri="{FF2B5EF4-FFF2-40B4-BE49-F238E27FC236}">
                  <a16:creationId xmlns:a16="http://schemas.microsoft.com/office/drawing/2014/main" id="{10E1F0D9-F14E-4EFA-B4D4-63A6BCBD8004}"/>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8" name="Flowchart: Connector 577">
              <a:extLst>
                <a:ext uri="{FF2B5EF4-FFF2-40B4-BE49-F238E27FC236}">
                  <a16:creationId xmlns:a16="http://schemas.microsoft.com/office/drawing/2014/main" id="{E52DA27C-0AB4-4D1C-B246-2CBB03859868}"/>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79" name="Flowchart: Connector 578">
              <a:extLst>
                <a:ext uri="{FF2B5EF4-FFF2-40B4-BE49-F238E27FC236}">
                  <a16:creationId xmlns:a16="http://schemas.microsoft.com/office/drawing/2014/main" id="{035D9516-D7FC-4B37-B1AF-E3FADC3CAFEE}"/>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grpSp>
        <p:nvGrpSpPr>
          <p:cNvPr id="580" name="Group 285">
            <a:extLst>
              <a:ext uri="{FF2B5EF4-FFF2-40B4-BE49-F238E27FC236}">
                <a16:creationId xmlns:a16="http://schemas.microsoft.com/office/drawing/2014/main" id="{2DC5F480-DD4F-4D3D-B5D8-D26192759C8E}"/>
              </a:ext>
            </a:extLst>
          </p:cNvPr>
          <p:cNvGrpSpPr/>
          <p:nvPr/>
        </p:nvGrpSpPr>
        <p:grpSpPr>
          <a:xfrm>
            <a:off x="5199768" y="5456379"/>
            <a:ext cx="152514" cy="209550"/>
            <a:chOff x="4674110" y="5227449"/>
            <a:chExt cx="152514" cy="209550"/>
          </a:xfrm>
        </p:grpSpPr>
        <p:sp>
          <p:nvSpPr>
            <p:cNvPr id="581" name="Flowchart: Connector 580">
              <a:extLst>
                <a:ext uri="{FF2B5EF4-FFF2-40B4-BE49-F238E27FC236}">
                  <a16:creationId xmlns:a16="http://schemas.microsoft.com/office/drawing/2014/main" id="{7E778497-FC8D-4C37-87D1-9DD7E24CE85E}"/>
                </a:ext>
              </a:extLst>
            </p:cNvPr>
            <p:cNvSpPr/>
            <p:nvPr/>
          </p:nvSpPr>
          <p:spPr bwMode="auto">
            <a:xfrm>
              <a:off x="4674110"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2" name="Flowchart: Connector 581">
              <a:extLst>
                <a:ext uri="{FF2B5EF4-FFF2-40B4-BE49-F238E27FC236}">
                  <a16:creationId xmlns:a16="http://schemas.microsoft.com/office/drawing/2014/main" id="{FA28BAAC-7308-41CF-86FB-3478AE571415}"/>
                </a:ext>
              </a:extLst>
            </p:cNvPr>
            <p:cNvSpPr/>
            <p:nvPr/>
          </p:nvSpPr>
          <p:spPr bwMode="auto">
            <a:xfrm>
              <a:off x="4712239" y="533222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3" name="Flowchart: Connector 582">
              <a:extLst>
                <a:ext uri="{FF2B5EF4-FFF2-40B4-BE49-F238E27FC236}">
                  <a16:creationId xmlns:a16="http://schemas.microsoft.com/office/drawing/2014/main" id="{F7810CE5-35E7-4BBB-87EE-F5C306694801}"/>
                </a:ext>
              </a:extLst>
            </p:cNvPr>
            <p:cNvSpPr/>
            <p:nvPr/>
          </p:nvSpPr>
          <p:spPr bwMode="auto">
            <a:xfrm>
              <a:off x="4674110" y="537413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4" name="Flowchart: Connector 583">
              <a:extLst>
                <a:ext uri="{FF2B5EF4-FFF2-40B4-BE49-F238E27FC236}">
                  <a16:creationId xmlns:a16="http://schemas.microsoft.com/office/drawing/2014/main" id="{06C8561B-22CB-47C4-BB7A-493E7CB906E1}"/>
                </a:ext>
              </a:extLst>
            </p:cNvPr>
            <p:cNvSpPr/>
            <p:nvPr/>
          </p:nvSpPr>
          <p:spPr bwMode="auto">
            <a:xfrm>
              <a:off x="4712239" y="522744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5" name="Flowchart: Connector 584">
              <a:extLst>
                <a:ext uri="{FF2B5EF4-FFF2-40B4-BE49-F238E27FC236}">
                  <a16:creationId xmlns:a16="http://schemas.microsoft.com/office/drawing/2014/main" id="{4C516AF2-18E0-44C5-8CD7-AFFBD19F8B43}"/>
                </a:ext>
              </a:extLst>
            </p:cNvPr>
            <p:cNvSpPr/>
            <p:nvPr/>
          </p:nvSpPr>
          <p:spPr bwMode="auto">
            <a:xfrm>
              <a:off x="4769431" y="5269359"/>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grpSp>
      <p:cxnSp>
        <p:nvCxnSpPr>
          <p:cNvPr id="586" name="Straight Arrow Connector 585">
            <a:extLst>
              <a:ext uri="{FF2B5EF4-FFF2-40B4-BE49-F238E27FC236}">
                <a16:creationId xmlns:a16="http://schemas.microsoft.com/office/drawing/2014/main" id="{88128EB7-A12D-4B60-8BBF-A94491BD4587}"/>
              </a:ext>
            </a:extLst>
          </p:cNvPr>
          <p:cNvCxnSpPr/>
          <p:nvPr/>
        </p:nvCxnSpPr>
        <p:spPr bwMode="auto">
          <a:xfrm flipV="1">
            <a:off x="5777614" y="4705587"/>
            <a:ext cx="0" cy="1140736"/>
          </a:xfrm>
          <a:prstGeom prst="straightConnector1">
            <a:avLst/>
          </a:prstGeom>
          <a:noFill/>
          <a:ln w="12700" cap="flat" cmpd="sng" algn="ctr">
            <a:solidFill>
              <a:schemeClr val="tx1"/>
            </a:solidFill>
            <a:prstDash val="solid"/>
            <a:round/>
            <a:headEnd type="none" w="lg" len="med"/>
            <a:tailEnd type="arrow"/>
          </a:ln>
          <a:effectLst/>
        </p:spPr>
      </p:cxnSp>
      <p:sp>
        <p:nvSpPr>
          <p:cNvPr id="587" name="Flowchart: Connector 586">
            <a:extLst>
              <a:ext uri="{FF2B5EF4-FFF2-40B4-BE49-F238E27FC236}">
                <a16:creationId xmlns:a16="http://schemas.microsoft.com/office/drawing/2014/main" id="{5762ACE2-B047-4EBC-9953-D5D7426BAF3E}"/>
              </a:ext>
            </a:extLst>
          </p:cNvPr>
          <p:cNvSpPr/>
          <p:nvPr/>
        </p:nvSpPr>
        <p:spPr bwMode="auto">
          <a:xfrm>
            <a:off x="5026592" y="567172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8" name="Flowchart: Connector 587">
            <a:extLst>
              <a:ext uri="{FF2B5EF4-FFF2-40B4-BE49-F238E27FC236}">
                <a16:creationId xmlns:a16="http://schemas.microsoft.com/office/drawing/2014/main" id="{0ED1971A-3EC0-430E-83EB-2E57EF79CD9E}"/>
              </a:ext>
            </a:extLst>
          </p:cNvPr>
          <p:cNvSpPr/>
          <p:nvPr/>
        </p:nvSpPr>
        <p:spPr bwMode="auto">
          <a:xfrm>
            <a:off x="5563764" y="5855808"/>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89" name="Flowchart: Connector 588">
            <a:extLst>
              <a:ext uri="{FF2B5EF4-FFF2-40B4-BE49-F238E27FC236}">
                <a16:creationId xmlns:a16="http://schemas.microsoft.com/office/drawing/2014/main" id="{819A4834-E841-4F9D-926C-8678C505FBC4}"/>
              </a:ext>
            </a:extLst>
          </p:cNvPr>
          <p:cNvSpPr/>
          <p:nvPr/>
        </p:nvSpPr>
        <p:spPr bwMode="auto">
          <a:xfrm>
            <a:off x="6168837" y="5736604"/>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0" name="Flowchart: Connector 589">
            <a:extLst>
              <a:ext uri="{FF2B5EF4-FFF2-40B4-BE49-F238E27FC236}">
                <a16:creationId xmlns:a16="http://schemas.microsoft.com/office/drawing/2014/main" id="{C367F243-3036-4A58-AD36-9C04E992A4FE}"/>
              </a:ext>
            </a:extLst>
          </p:cNvPr>
          <p:cNvSpPr/>
          <p:nvPr/>
        </p:nvSpPr>
        <p:spPr bwMode="auto">
          <a:xfrm>
            <a:off x="6452512" y="5830156"/>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1" name="Flowchart: Connector 590">
            <a:extLst>
              <a:ext uri="{FF2B5EF4-FFF2-40B4-BE49-F238E27FC236}">
                <a16:creationId xmlns:a16="http://schemas.microsoft.com/office/drawing/2014/main" id="{ECD0278C-8418-400A-B92D-1A3EFA4B6756}"/>
              </a:ext>
            </a:extLst>
          </p:cNvPr>
          <p:cNvSpPr/>
          <p:nvPr/>
        </p:nvSpPr>
        <p:spPr bwMode="auto">
          <a:xfrm>
            <a:off x="5921374" y="5475561"/>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sp>
        <p:nvSpPr>
          <p:cNvPr id="592" name="Flowchart: Connector 591">
            <a:extLst>
              <a:ext uri="{FF2B5EF4-FFF2-40B4-BE49-F238E27FC236}">
                <a16:creationId xmlns:a16="http://schemas.microsoft.com/office/drawing/2014/main" id="{703C26AB-7CD4-43AF-9CBC-D30E6051D3BB}"/>
              </a:ext>
            </a:extLst>
          </p:cNvPr>
          <p:cNvSpPr/>
          <p:nvPr/>
        </p:nvSpPr>
        <p:spPr bwMode="auto">
          <a:xfrm>
            <a:off x="5322336" y="5659647"/>
            <a:ext cx="57193" cy="62865"/>
          </a:xfrm>
          <a:prstGeom prst="flowChartConnector">
            <a:avLst/>
          </a:prstGeom>
          <a:solidFill>
            <a:schemeClr val="bg2">
              <a:lumMod val="75000"/>
            </a:schemeClr>
          </a:solidFill>
          <a:ln w="19050" cap="flat" cmpd="sng" algn="ctr">
            <a:solidFill>
              <a:srgbClr val="FFCC66"/>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pitchFamily="1" charset="0"/>
            </a:endParaRPr>
          </a:p>
        </p:txBody>
      </p:sp>
      <p:pic>
        <p:nvPicPr>
          <p:cNvPr id="593" name="Picture 592">
            <a:hlinkClick r:id="" action="ppaction://noaction"/>
            <a:extLst>
              <a:ext uri="{FF2B5EF4-FFF2-40B4-BE49-F238E27FC236}">
                <a16:creationId xmlns:a16="http://schemas.microsoft.com/office/drawing/2014/main" id="{77907836-774B-4602-927E-7065A9F9FA34}"/>
              </a:ext>
            </a:extLst>
          </p:cNvPr>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3086556" y="2261559"/>
            <a:ext cx="1804293" cy="1011095"/>
          </a:xfrm>
          <a:prstGeom prst="rect">
            <a:avLst/>
          </a:prstGeom>
          <a:noFill/>
          <a:ln w="9525">
            <a:noFill/>
            <a:miter lim="800000"/>
            <a:headEnd/>
            <a:tailEnd/>
          </a:ln>
        </p:spPr>
      </p:pic>
      <p:pic>
        <p:nvPicPr>
          <p:cNvPr id="594" name="Picture 593">
            <a:hlinkClick r:id="rId5" action="ppaction://hlinksldjump"/>
            <a:extLst>
              <a:ext uri="{FF2B5EF4-FFF2-40B4-BE49-F238E27FC236}">
                <a16:creationId xmlns:a16="http://schemas.microsoft.com/office/drawing/2014/main" id="{756A3B27-B8E4-4D36-B59E-0BAE2A97448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8562" y="2171407"/>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5" name="Picture 2">
            <a:hlinkClick r:id="" action="ppaction://noaction"/>
            <a:extLst>
              <a:ext uri="{FF2B5EF4-FFF2-40B4-BE49-F238E27FC236}">
                <a16:creationId xmlns:a16="http://schemas.microsoft.com/office/drawing/2014/main" id="{6A61D017-A0C2-476C-921A-D9471D4465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971951" y="2087278"/>
            <a:ext cx="999569" cy="1409700"/>
          </a:xfrm>
          <a:prstGeom prst="rect">
            <a:avLst/>
          </a:prstGeom>
          <a:solidFill>
            <a:schemeClr val="bg1"/>
          </a:solidFill>
          <a:ln>
            <a:noFill/>
          </a:ln>
          <a:effectLst/>
        </p:spPr>
      </p:pic>
      <p:pic>
        <p:nvPicPr>
          <p:cNvPr id="596" name="Picture 5">
            <a:extLst>
              <a:ext uri="{FF2B5EF4-FFF2-40B4-BE49-F238E27FC236}">
                <a16:creationId xmlns:a16="http://schemas.microsoft.com/office/drawing/2014/main" id="{1E19F8B9-3C27-4B45-9300-F5C30CF5B7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76288" y="2096639"/>
            <a:ext cx="2880583" cy="1412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9231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0.05559 -0.02453 C 0.05976 -0.00138 0.06393 0.02176 0.06979 0.025 C 0.07578 0.02825 0.08737 0.01297 0.09088 -0.00532 C 0.09453 -0.02361 0.09388 -0.06921 0.09166 -0.08518 C 0.08945 -0.10115 0.08099 -0.10972 0.07734 -0.10162 C 0.07382 -0.09351 0.07044 -0.06412 0.07031 -0.03634 C 0.07031 -0.00856 0.07864 0.04445 0.07669 0.06459 C 0.07487 0.08473 0.06497 0.09121 0.0595 0.08519 C 0.05377 0.07917 0.0444 0.047 0.04349 0.02848 C 0.04257 0.00996 0.04817 -0.00833 0.05377 -0.02638 " pathEditMode="relative" rAng="0" ptsTypes="AAAAAAAAAA">
                                      <p:cBhvr>
                                        <p:cTn id="6" dur="5000" fill="hold"/>
                                        <p:tgtEl>
                                          <p:spTgt spid="331"/>
                                        </p:tgtEl>
                                        <p:attrNameLst>
                                          <p:attrName>ppt_x</p:attrName>
                                          <p:attrName>ppt_y</p:attrName>
                                        </p:attrNameLst>
                                      </p:cBhvr>
                                      <p:rCtr x="1276" y="1574"/>
                                    </p:animMotion>
                                  </p:childTnLst>
                                </p:cTn>
                              </p:par>
                              <p:par>
                                <p:cTn id="7" presetID="0" presetClass="path" presetSubtype="0" repeatCount="indefinite" fill="hold" nodeType="withEffect">
                                  <p:stCondLst>
                                    <p:cond delay="0"/>
                                  </p:stCondLst>
                                  <p:endCondLst>
                                    <p:cond evt="onNext" delay="0">
                                      <p:tgtEl>
                                        <p:sldTgt/>
                                      </p:tgtEl>
                                    </p:cond>
                                  </p:endCondLst>
                                  <p:childTnLst>
                                    <p:animMotion origin="layout" path="M 0.02786 0.03472 C 0.03372 0.03542 0.04088 0.02893 0.0457 0.03472 C 0.05039 0.04051 0.05612 0.05324 0.05664 0.06898 C 0.05703 0.08495 0.05221 0.12546 0.04804 0.12986 C 0.04388 0.13449 0.03711 0.11065 0.03138 0.09583 C 0.02578 0.08102 0.01823 0.0456 0.0138 0.04074 C 0.00937 0.03588 0.00247 0.0463 0.00455 0.06713 C 0.00651 0.08796 0.02474 0.17222 0.02578 0.1662 C 0.02682 0.15995 0.01015 0.05208 0.01067 0.03032 C 0.01106 0.00856 0.022 0.03403 0.02786 0.03472 Z " pathEditMode="relative" rAng="0" ptsTypes="AAAAAAAAAA">
                                      <p:cBhvr>
                                        <p:cTn id="8" dur="5000" fill="hold"/>
                                        <p:tgtEl>
                                          <p:spTgt spid="338"/>
                                        </p:tgtEl>
                                        <p:attrNameLst>
                                          <p:attrName>ppt_x</p:attrName>
                                          <p:attrName>ppt_y</p:attrName>
                                        </p:attrNameLst>
                                      </p:cBhvr>
                                      <p:rCtr x="247" y="5926"/>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345 0.02871 C -0.04154 0.02292 -0.06237 0.01482 -0.06888 0.02801 C -0.07526 0.04121 -0.07578 0.08912 -0.07305 0.10718 C -0.07018 0.12524 -0.0599 0.14375 -0.05208 0.13635 C -0.04427 0.12894 -0.02904 0.08056 -0.02617 0.06297 C -0.02344 0.04537 -0.02734 0.03449 -0.0345 0.02871 Z " pathEditMode="relative" rAng="0" ptsTypes="AAAAAA">
                                      <p:cBhvr>
                                        <p:cTn id="10" dur="5000" fill="hold"/>
                                        <p:tgtEl>
                                          <p:spTgt spid="326"/>
                                        </p:tgtEl>
                                        <p:attrNameLst>
                                          <p:attrName>ppt_x</p:attrName>
                                          <p:attrName>ppt_y</p:attrName>
                                        </p:attrNameLst>
                                      </p:cBhvr>
                                      <p:rCtr x="-1549" y="5069"/>
                                    </p:animMotion>
                                  </p:childTnLst>
                                </p:cTn>
                              </p:par>
                              <p:par>
                                <p:cTn id="11" presetID="0" presetClass="path" presetSubtype="0" repeatCount="indefinite" fill="hold" nodeType="withEffect">
                                  <p:stCondLst>
                                    <p:cond delay="0"/>
                                  </p:stCondLst>
                                  <p:endCondLst>
                                    <p:cond evt="onNext" delay="0">
                                      <p:tgtEl>
                                        <p:sldTgt/>
                                      </p:tgtEl>
                                    </p:cond>
                                  </p:endCondLst>
                                  <p:childTnLst>
                                    <p:animMotion origin="layout" path="M 6.25E-7 -2.22222E-6 C -0.00612 -0.00162 -0.01732 -0.00787 -0.0194 -0.02778 C -0.02162 -0.04768 -0.01758 -0.10023 -0.01289 -0.11875 C -0.00807 -0.13727 0.00807 -0.14629 0.00898 -0.13866 C 0.01016 -0.13102 -0.00781 -0.09305 -0.00638 -0.07315 C -0.00495 -0.05324 0.01654 -0.03078 0.01771 -0.01852 C 0.01862 -0.00625 0.00625 0.00162 6.25E-7 -2.22222E-6 Z " pathEditMode="relative" rAng="0" ptsTypes="AAAAAAA">
                                      <p:cBhvr>
                                        <p:cTn id="12" dur="5000" fill="hold"/>
                                        <p:tgtEl>
                                          <p:spTgt spid="344"/>
                                        </p:tgtEl>
                                        <p:attrNameLst>
                                          <p:attrName>ppt_x</p:attrName>
                                          <p:attrName>ppt_y</p:attrName>
                                        </p:attrNameLst>
                                      </p:cBhvr>
                                      <p:rCtr x="-117" y="-7083"/>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3.125E-6 -4.81481E-6 C 0.0043 0.02107 0.01042 0.03403 0.01589 0.03311 C 0.02136 0.03218 0.03086 0.02292 0.03295 -0.00601 C 0.03503 -0.03495 0.03164 -0.13078 0.02826 -0.1412 C 0.025 -0.15162 0.01927 -0.07592 0.01289 -0.06805 C 0.00651 -0.06018 -0.00742 -0.10555 -0.00976 -0.09375 C -0.01198 -0.08194 -0.00429 -0.02106 -3.125E-6 -4.81481E-6 Z " pathEditMode="relative" rAng="0" ptsTypes="AAAAAAA">
                                      <p:cBhvr>
                                        <p:cTn id="14" dur="5000" fill="hold"/>
                                        <p:tgtEl>
                                          <p:spTgt spid="320"/>
                                        </p:tgtEl>
                                        <p:attrNameLst>
                                          <p:attrName>ppt_x</p:attrName>
                                          <p:attrName>ppt_y</p:attrName>
                                        </p:attrNameLst>
                                      </p:cBhvr>
                                      <p:rCtr x="1172" y="-5463"/>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1732 -0.00186 C -0.02188 -0.02801 -0.02813 -0.05487 -0.03334 -0.06135 C -0.03855 -0.06783 -0.04987 -0.04954 -0.0487 -0.04075 C -0.04753 -0.03195 -0.02826 -0.02547 -0.02631 -0.00788 C -0.02435 0.00972 -0.04063 0.04768 -0.03711 0.06481 C -0.03386 0.08194 -0.00925 0.10601 -0.00586 0.09513 C -0.00248 0.08425 -0.01289 0.0243 -0.01732 -0.00186 Z " pathEditMode="relative" rAng="0" ptsTypes="AAAAAAA">
                                      <p:cBhvr>
                                        <p:cTn id="16" dur="5000" fill="hold"/>
                                        <p:tgtEl>
                                          <p:spTgt spid="315"/>
                                        </p:tgtEl>
                                        <p:attrNameLst>
                                          <p:attrName>ppt_x</p:attrName>
                                          <p:attrName>ppt_y</p:attrName>
                                        </p:attrNameLst>
                                      </p:cBhvr>
                                      <p:rCtr x="-977" y="1921"/>
                                    </p:animMotion>
                                  </p:childTnLst>
                                </p:cTn>
                              </p:par>
                              <p:par>
                                <p:cTn id="17" presetID="0" presetClass="path" presetSubtype="0" repeatCount="indefinite" fill="hold" grpId="0" nodeType="withEffect">
                                  <p:stCondLst>
                                    <p:cond delay="0"/>
                                  </p:stCondLst>
                                  <p:endCondLst>
                                    <p:cond evt="onNext" delay="0">
                                      <p:tgtEl>
                                        <p:sldTgt/>
                                      </p:tgtEl>
                                    </p:cond>
                                  </p:endCondLst>
                                  <p:childTnLst>
                                    <p:animMotion origin="layout" path="M 0.03424 4.07407E-6 C 0.03255 -0.01713 0.03607 -0.04491 0.04153 -0.06343 C 0.04713 -0.08195 0.06107 -0.12176 0.06784 -0.11158 C 0.07461 -0.10139 0.08372 -0.01528 0.08229 -0.00255 C 0.08086 0.01018 0.06445 -0.04213 0.05937 -0.03496 C 0.05429 -0.02778 0.05612 0.03402 0.05195 0.04027 C 0.04765 0.04652 0.03607 0.01713 0.03424 4.07407E-6 Z " pathEditMode="relative" rAng="0" ptsTypes="AAAAAAA">
                                      <p:cBhvr>
                                        <p:cTn id="18" dur="5000" fill="hold"/>
                                        <p:tgtEl>
                                          <p:spTgt spid="475"/>
                                        </p:tgtEl>
                                        <p:attrNameLst>
                                          <p:attrName>ppt_x</p:attrName>
                                          <p:attrName>ppt_y</p:attrName>
                                        </p:attrNameLst>
                                      </p:cBhvr>
                                      <p:rCtr x="2396" y="-3634"/>
                                    </p:animMotion>
                                  </p:childTnLst>
                                </p:cTn>
                              </p:par>
                              <p:par>
                                <p:cTn id="19" presetID="0" presetClass="path" presetSubtype="0" repeatCount="indefinite" fill="hold" grpId="0" nodeType="withEffect">
                                  <p:stCondLst>
                                    <p:cond delay="0"/>
                                  </p:stCondLst>
                                  <p:endCondLst>
                                    <p:cond evt="onNext" delay="0">
                                      <p:tgtEl>
                                        <p:sldTgt/>
                                      </p:tgtEl>
                                    </p:cond>
                                  </p:endCondLst>
                                  <p:childTnLst>
                                    <p:animMotion origin="layout" path="M -0.00117 0.00393 C -0.00338 0.00741 -0.00547 0.01088 -0.0052 0.02292 C -0.00494 0.03495 -0.00625 0.05995 0.00026 0.07593 C 0.00677 0.0919 0.02748 0.12477 0.03412 0.11875 C 0.04089 0.11273 0.04623 0.06018 0.0405 0.04028 C 0.0349 0.02037 0.01745 0.01018 -3.33333E-6 7.40741E-7 " pathEditMode="relative" rAng="0" ptsTypes="AAAAAA">
                                      <p:cBhvr>
                                        <p:cTn id="20" dur="5000" fill="hold"/>
                                        <p:tgtEl>
                                          <p:spTgt spid="474"/>
                                        </p:tgtEl>
                                        <p:attrNameLst>
                                          <p:attrName>ppt_x</p:attrName>
                                          <p:attrName>ppt_y</p:attrName>
                                        </p:attrNameLst>
                                      </p:cBhvr>
                                      <p:rCtr x="2005" y="5579"/>
                                    </p:animMotion>
                                  </p:childTnLst>
                                </p:cTn>
                              </p:par>
                              <p:par>
                                <p:cTn id="21" presetID="0" presetClass="path" presetSubtype="0" repeatCount="indefinite" fill="hold" grpId="0" nodeType="withEffect">
                                  <p:stCondLst>
                                    <p:cond delay="0"/>
                                  </p:stCondLst>
                                  <p:endCondLst>
                                    <p:cond evt="onNext" delay="0">
                                      <p:tgtEl>
                                        <p:sldTgt/>
                                      </p:tgtEl>
                                    </p:cond>
                                  </p:endCondLst>
                                  <p:childTnLst>
                                    <p:animMotion origin="layout" path="M 2.5E-6 -3.7037E-7 C 0.00625 -0.00625 0.01497 -0.04444 0.01367 -0.06782 C 0.01237 -0.0912 -0.00469 -0.14514 -0.00755 -0.14051 C -0.01055 -0.13588 -0.00143 -0.0588 -0.00404 -0.04028 C -0.00651 -0.02176 -0.02396 -0.03657 -0.02318 -0.02963 C -0.02253 -0.02268 -0.00612 0.00625 2.5E-6 -3.7037E-7 Z " pathEditMode="relative" rAng="0" ptsTypes="AAAAAA">
                                      <p:cBhvr>
                                        <p:cTn id="22" dur="5000" fill="hold"/>
                                        <p:tgtEl>
                                          <p:spTgt spid="473"/>
                                        </p:tgtEl>
                                        <p:attrNameLst>
                                          <p:attrName>ppt_x</p:attrName>
                                          <p:attrName>ppt_y</p:attrName>
                                        </p:attrNameLst>
                                      </p:cBhvr>
                                      <p:rCtr x="-469" y="-7014"/>
                                    </p:animMotion>
                                  </p:childTnLst>
                                </p:cTn>
                              </p:par>
                              <p:par>
                                <p:cTn id="23" presetID="0" presetClass="path" presetSubtype="0" repeatCount="indefinite" fill="hold" grpId="0" nodeType="withEffect">
                                  <p:stCondLst>
                                    <p:cond delay="0"/>
                                  </p:stCondLst>
                                  <p:endCondLst>
                                    <p:cond evt="onNext" delay="0">
                                      <p:tgtEl>
                                        <p:sldTgt/>
                                      </p:tgtEl>
                                    </p:cond>
                                  </p:endCondLst>
                                  <p:childTnLst>
                                    <p:animMotion origin="layout" path="M -0.01979 0.04259 C -0.01471 0.03518 -0.00872 0.02453 -0.01158 0.00625 C -0.01432 -0.01204 -0.03099 -0.0632 -0.03672 -0.0669 C -0.04244 -0.0706 -0.04739 -0.02801 -0.04635 -0.01621 C -0.04531 -0.0044 -0.03099 -0.00672 -0.03033 0.0044 C -0.02955 0.01551 -0.04375 0.04421 -0.04192 0.05046 C -0.03997 0.05671 -0.02487 0.05 -0.01979 0.04259 Z " pathEditMode="relative" rAng="0" ptsTypes="AAAAAAA">
                                      <p:cBhvr>
                                        <p:cTn id="24" dur="5000" fill="hold"/>
                                        <p:tgtEl>
                                          <p:spTgt spid="314"/>
                                        </p:tgtEl>
                                        <p:attrNameLst>
                                          <p:attrName>ppt_x</p:attrName>
                                          <p:attrName>ppt_y</p:attrName>
                                        </p:attrNameLst>
                                      </p:cBhvr>
                                      <p:rCtr x="-885" y="-4977"/>
                                    </p:animMotion>
                                  </p:childTnLst>
                                </p:cTn>
                              </p:par>
                              <p:par>
                                <p:cTn id="25" presetID="0" presetClass="path" presetSubtype="0" repeatCount="indefinite" fill="hold" grpId="0" nodeType="withEffect">
                                  <p:stCondLst>
                                    <p:cond delay="0"/>
                                  </p:stCondLst>
                                  <p:endCondLst>
                                    <p:cond evt="onNext" delay="0">
                                      <p:tgtEl>
                                        <p:sldTgt/>
                                      </p:tgtEl>
                                    </p:cond>
                                  </p:endCondLst>
                                  <p:childTnLst>
                                    <p:animMotion origin="layout" path="M 3.54167E-6 1.11111E-6 C -0.00091 -0.0162 -0.00235 -0.06111 -0.00573 -0.06667 C -0.00912 -0.07222 -0.02123 -0.05741 -0.02045 -0.0331 C -0.01966 -0.0088 -0.00821 0.07569 -0.00105 0.07986 C 0.00599 0.08403 0.022 -0.00023 0.02226 -0.00857 C 0.02226 -0.0169 0.00338 0.02893 -0.00039 0.03032 C -0.00417 0.03171 0.00091 0.0162 3.54167E-6 1.11111E-6 Z " pathEditMode="relative" rAng="0" ptsTypes="AAAAAAA">
                                      <p:cBhvr>
                                        <p:cTn id="26" dur="5000" fill="hold"/>
                                        <p:tgtEl>
                                          <p:spTgt spid="337"/>
                                        </p:tgtEl>
                                        <p:attrNameLst>
                                          <p:attrName>ppt_x</p:attrName>
                                          <p:attrName>ppt_y</p:attrName>
                                        </p:attrNameLst>
                                      </p:cBhvr>
                                      <p:rCtr x="91" y="579"/>
                                    </p:animMotion>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017 -0.00023 C -0.00018 -0.01111 -0.00052 -0.02199 0.00017 -0.02916 C 0.00086 -0.03634 0.00277 -0.03958 0.00468 -0.04259 " pathEditMode="relative" ptsTypes="aaA">
                                      <p:cBhvr>
                                        <p:cTn id="30" dur="2000" fill="hold"/>
                                        <p:tgtEl>
                                          <p:spTgt spid="587"/>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3.05556E-6 -4.81481E-6 C -0.00157 -0.0081 -0.00313 -0.01597 -0.00348 -0.02708 C -0.00382 -0.03819 -0.00191 -0.05208 -0.00243 -0.06736 C -0.00295 -0.08263 -0.00504 -0.10046 -0.00695 -0.11828 " pathEditMode="relative" ptsTypes="aaaA">
                                      <p:cBhvr>
                                        <p:cTn id="32" dur="2000" fill="hold"/>
                                        <p:tgtEl>
                                          <p:spTgt spid="58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00035 0.00023 C 0.00139 -0.00856 0.0033 -0.01713 0.00364 -0.02546 C 0.00399 -0.0338 0.00469 -0.03796 0.00156 -0.04977 C -0.00156 -0.06157 -0.01268 -0.08055 -0.01476 -0.09676 C -0.01684 -0.11296 -0.01406 -0.13032 -0.01129 -0.14745 " pathEditMode="relative" ptsTypes="aaaaA">
                                      <p:cBhvr>
                                        <p:cTn id="34" dur="2000" fill="hold"/>
                                        <p:tgtEl>
                                          <p:spTgt spid="592"/>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00018 0.00024 C 0.00087 -0.01574 0.00174 -0.03148 0.00122 -0.04282 C 0.0007 -0.05416 -0.00121 -0.05879 -0.00277 -0.06782 C -0.00434 -0.07685 -0.00642 -0.0868 -0.00833 -0.09676 " pathEditMode="relative" ptsTypes="aaaA">
                                      <p:cBhvr>
                                        <p:cTn id="36" dur="2000" fill="hold"/>
                                        <p:tgtEl>
                                          <p:spTgt spid="589"/>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00035 -0.00092 C 0.00156 -0.02176 0.00278 -0.04259 0.00069 -0.05833 C -0.00139 -0.07407 -0.00851 -0.08449 -0.01163 -0.09537 C -0.01476 -0.10625 -0.01823 -0.10926 -0.01806 -0.12315 C -0.01788 -0.13704 -0.01458 -0.1581 -0.01111 -0.17917 " pathEditMode="relative" ptsTypes="aaaaA">
                                      <p:cBhvr>
                                        <p:cTn id="38" dur="2000" fill="hold"/>
                                        <p:tgtEl>
                                          <p:spTgt spid="590"/>
                                        </p:tgtEl>
                                        <p:attrNameLst>
                                          <p:attrName>ppt_x</p:attrName>
                                          <p:attrName>ppt_y</p:attrName>
                                        </p:attrNameLst>
                                      </p:cBhvr>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4.16667E-6 -1.11111E-6 L -4.16667E-6 0.17708 " pathEditMode="relative" rAng="0" ptsTypes="AA">
                                      <p:cBhvr>
                                        <p:cTn id="42" dur="5000" fill="hold"/>
                                        <p:tgtEl>
                                          <p:spTgt spid="419"/>
                                        </p:tgtEl>
                                        <p:attrNameLst>
                                          <p:attrName>ppt_x</p:attrName>
                                          <p:attrName>ppt_y</p:attrName>
                                        </p:attrNameLst>
                                      </p:cBhvr>
                                      <p:rCtr x="0" y="88"/>
                                    </p:animMotion>
                                  </p:childTnLst>
                                </p:cTn>
                              </p:par>
                              <p:par>
                                <p:cTn id="43" presetID="42" presetClass="path" presetSubtype="0" accel="50000" decel="50000" fill="hold" nodeType="withEffect">
                                  <p:stCondLst>
                                    <p:cond delay="0"/>
                                  </p:stCondLst>
                                  <p:childTnLst>
                                    <p:animMotion origin="layout" path="M -1.66667E-6 4.07407E-6 L -1.66667E-6 0.11134 " pathEditMode="relative" rAng="0" ptsTypes="AA">
                                      <p:cBhvr>
                                        <p:cTn id="44" dur="3100" fill="hold"/>
                                        <p:tgtEl>
                                          <p:spTgt spid="395"/>
                                        </p:tgtEl>
                                        <p:attrNameLst>
                                          <p:attrName>ppt_x</p:attrName>
                                          <p:attrName>ppt_y</p:attrName>
                                        </p:attrNameLst>
                                      </p:cBhvr>
                                      <p:rCtr x="0" y="56"/>
                                    </p:animMotion>
                                  </p:childTnLst>
                                </p:cTn>
                              </p:par>
                              <p:par>
                                <p:cTn id="45" presetID="42" presetClass="path" presetSubtype="0" accel="50000" decel="50000" fill="hold" nodeType="withEffect">
                                  <p:stCondLst>
                                    <p:cond delay="0"/>
                                  </p:stCondLst>
                                  <p:childTnLst>
                                    <p:animMotion origin="layout" path="M 1.11022E-16 3.7037E-6 L 1.11022E-16 0.05532 " pathEditMode="relative" rAng="0" ptsTypes="AA">
                                      <p:cBhvr>
                                        <p:cTn id="46" dur="2000" fill="hold"/>
                                        <p:tgtEl>
                                          <p:spTgt spid="406"/>
                                        </p:tgtEl>
                                        <p:attrNameLst>
                                          <p:attrName>ppt_x</p:attrName>
                                          <p:attrName>ppt_y</p:attrName>
                                        </p:attrNameLst>
                                      </p:cBhvr>
                                      <p:rCtr x="0" y="28"/>
                                    </p:animMotion>
                                  </p:childTnLst>
                                </p:cTn>
                              </p:par>
                              <p:par>
                                <p:cTn id="47" presetID="42" presetClass="path" presetSubtype="0" accel="50000" decel="50000" fill="hold" nodeType="withEffect">
                                  <p:stCondLst>
                                    <p:cond delay="0"/>
                                  </p:stCondLst>
                                  <p:childTnLst>
                                    <p:animMotion origin="layout" path="M -2.77778E-6 4.44444E-6 L -2.77778E-6 0.16273 " pathEditMode="relative" rAng="0" ptsTypes="AA">
                                      <p:cBhvr>
                                        <p:cTn id="48" dur="4900" fill="hold"/>
                                        <p:tgtEl>
                                          <p:spTgt spid="413"/>
                                        </p:tgtEl>
                                        <p:attrNameLst>
                                          <p:attrName>ppt_x</p:attrName>
                                          <p:attrName>ppt_y</p:attrName>
                                        </p:attrNameLst>
                                      </p:cBhvr>
                                      <p:rCtr x="0" y="81"/>
                                    </p:animMotion>
                                  </p:childTnLst>
                                </p:cTn>
                              </p:par>
                              <p:par>
                                <p:cTn id="49" presetID="42" presetClass="path" presetSubtype="0" accel="50000" decel="50000" fill="hold" nodeType="withEffect">
                                  <p:stCondLst>
                                    <p:cond delay="0"/>
                                  </p:stCondLst>
                                  <p:childTnLst>
                                    <p:animMotion origin="layout" path="M 4.16667E-6 -1.48148E-6 L 4.16667E-6 0.07593 " pathEditMode="relative" rAng="0" ptsTypes="AA">
                                      <p:cBhvr>
                                        <p:cTn id="50" dur="2000" fill="hold"/>
                                        <p:tgtEl>
                                          <p:spTgt spid="390"/>
                                        </p:tgtEl>
                                        <p:attrNameLst>
                                          <p:attrName>ppt_x</p:attrName>
                                          <p:attrName>ppt_y</p:attrName>
                                        </p:attrNameLst>
                                      </p:cBhvr>
                                      <p:rCtr x="0" y="38"/>
                                    </p:animMotion>
                                  </p:childTnLst>
                                </p:cTn>
                              </p:par>
                              <p:par>
                                <p:cTn id="51" presetID="42" presetClass="path" presetSubtype="0" accel="50000" decel="50000" fill="hold" nodeType="withEffect">
                                  <p:stCondLst>
                                    <p:cond delay="0"/>
                                  </p:stCondLst>
                                  <p:childTnLst>
                                    <p:animMotion origin="layout" path="M -3.33333E-6 1.85185E-6 L -3.33333E-6 0.14514 " pathEditMode="relative" rAng="0" ptsTypes="AA">
                                      <p:cBhvr>
                                        <p:cTn id="52" dur="4600" fill="hold"/>
                                        <p:tgtEl>
                                          <p:spTgt spid="401"/>
                                        </p:tgtEl>
                                        <p:attrNameLst>
                                          <p:attrName>ppt_x</p:attrName>
                                          <p:attrName>ppt_y</p:attrName>
                                        </p:attrNameLst>
                                      </p:cBhvr>
                                      <p:rCtr x="0" y="72"/>
                                    </p:animMotion>
                                  </p:childTnLst>
                                </p:cTn>
                              </p:par>
                            </p:childTnLst>
                          </p:cTn>
                        </p:par>
                      </p:childTnLst>
                    </p:cTn>
                  </p:par>
                  <p:par>
                    <p:cTn id="53" fill="hold">
                      <p:stCondLst>
                        <p:cond delay="indefinite"/>
                      </p:stCondLst>
                      <p:childTnLst>
                        <p:par>
                          <p:cTn id="54" fill="hold">
                            <p:stCondLst>
                              <p:cond delay="0"/>
                            </p:stCondLst>
                            <p:childTnLst>
                              <p:par>
                                <p:cTn id="55" presetID="42" presetClass="path" presetSubtype="0" accel="50000" decel="50000" fill="hold" grpId="0" nodeType="clickEffect">
                                  <p:stCondLst>
                                    <p:cond delay="0"/>
                                  </p:stCondLst>
                                  <p:childTnLst>
                                    <p:animMotion origin="layout" path="M 3.61111E-6 3.7037E-7 L 3.61111E-6 0.16759 " pathEditMode="relative" rAng="0" ptsTypes="AA">
                                      <p:cBhvr>
                                        <p:cTn id="56" dur="2000" fill="hold"/>
                                        <p:tgtEl>
                                          <p:spTgt spid="428"/>
                                        </p:tgtEl>
                                        <p:attrNameLst>
                                          <p:attrName>ppt_x</p:attrName>
                                          <p:attrName>ppt_y</p:attrName>
                                        </p:attrNameLst>
                                      </p:cBhvr>
                                      <p:rCtr x="0" y="84"/>
                                    </p:animMotion>
                                  </p:childTnLst>
                                </p:cTn>
                              </p:par>
                              <p:par>
                                <p:cTn id="57" presetID="42" presetClass="path" presetSubtype="0" accel="50000" decel="50000" fill="hold" grpId="0" nodeType="withEffect">
                                  <p:stCondLst>
                                    <p:cond delay="0"/>
                                  </p:stCondLst>
                                  <p:childTnLst>
                                    <p:animMotion origin="layout" path="M 8.33333E-7 -2.22222E-6 L 8.33333E-7 0.08588 " pathEditMode="relative" rAng="0" ptsTypes="AA">
                                      <p:cBhvr>
                                        <p:cTn id="58" dur="2000" fill="hold"/>
                                        <p:tgtEl>
                                          <p:spTgt spid="429"/>
                                        </p:tgtEl>
                                        <p:attrNameLst>
                                          <p:attrName>ppt_x</p:attrName>
                                          <p:attrName>ppt_y</p:attrName>
                                        </p:attrNameLst>
                                      </p:cBhvr>
                                      <p:rCtr x="0" y="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animBg="1"/>
      <p:bldP spid="337" grpId="0" animBg="1"/>
      <p:bldP spid="428" grpId="0" animBg="1"/>
      <p:bldP spid="429" grpId="0" animBg="1"/>
      <p:bldP spid="473" grpId="0" animBg="1"/>
      <p:bldP spid="474" grpId="0" animBg="1"/>
      <p:bldP spid="475" grpId="0" animBg="1"/>
      <p:bldP spid="587" grpId="0" animBg="1"/>
      <p:bldP spid="588" grpId="0" animBg="1"/>
      <p:bldP spid="589" grpId="0" animBg="1"/>
      <p:bldP spid="590" grpId="0" animBg="1"/>
      <p:bldP spid="592"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838200" y="772531"/>
            <a:ext cx="7975059" cy="5698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rot="20825931">
            <a:off x="5345125" y="1051966"/>
            <a:ext cx="1269899" cy="369332"/>
          </a:xfrm>
          <a:prstGeom prst="rect">
            <a:avLst/>
          </a:prstGeom>
          <a:noFill/>
        </p:spPr>
        <p:txBody>
          <a:bodyPr wrap="none" rtlCol="0">
            <a:spAutoFit/>
          </a:bodyPr>
          <a:lstStyle/>
          <a:p>
            <a:r>
              <a:rPr lang="en-US" dirty="0"/>
              <a:t>Flocculator</a:t>
            </a:r>
          </a:p>
        </p:txBody>
      </p:sp>
      <p:sp>
        <p:nvSpPr>
          <p:cNvPr id="5" name="TextBox 4"/>
          <p:cNvSpPr txBox="1"/>
          <p:nvPr/>
        </p:nvSpPr>
        <p:spPr>
          <a:xfrm>
            <a:off x="415200" y="718065"/>
            <a:ext cx="1676400" cy="646331"/>
          </a:xfrm>
          <a:prstGeom prst="rect">
            <a:avLst/>
          </a:prstGeom>
          <a:noFill/>
        </p:spPr>
        <p:txBody>
          <a:bodyPr wrap="square" rtlCol="0">
            <a:spAutoFit/>
          </a:bodyPr>
          <a:lstStyle/>
          <a:p>
            <a:r>
              <a:rPr lang="en-US" dirty="0"/>
              <a:t>Chemical Stock Tanks</a:t>
            </a:r>
          </a:p>
        </p:txBody>
      </p:sp>
      <p:sp>
        <p:nvSpPr>
          <p:cNvPr id="6" name="TextBox 5"/>
          <p:cNvSpPr txBox="1"/>
          <p:nvPr/>
        </p:nvSpPr>
        <p:spPr>
          <a:xfrm>
            <a:off x="5222731" y="202632"/>
            <a:ext cx="1787669" cy="369332"/>
          </a:xfrm>
          <a:prstGeom prst="rect">
            <a:avLst/>
          </a:prstGeom>
          <a:noFill/>
        </p:spPr>
        <p:txBody>
          <a:bodyPr wrap="none" rtlCol="0">
            <a:spAutoFit/>
          </a:bodyPr>
          <a:lstStyle/>
          <a:p>
            <a:r>
              <a:rPr lang="en-US" dirty="0"/>
              <a:t>Chemical Dosing</a:t>
            </a:r>
          </a:p>
        </p:txBody>
      </p:sp>
      <p:sp>
        <p:nvSpPr>
          <p:cNvPr id="7" name="TextBox 6"/>
          <p:cNvSpPr txBox="1"/>
          <p:nvPr/>
        </p:nvSpPr>
        <p:spPr>
          <a:xfrm>
            <a:off x="3536407" y="348733"/>
            <a:ext cx="1565429" cy="369332"/>
          </a:xfrm>
          <a:prstGeom prst="rect">
            <a:avLst/>
          </a:prstGeom>
          <a:noFill/>
        </p:spPr>
        <p:txBody>
          <a:bodyPr wrap="none" rtlCol="0">
            <a:spAutoFit/>
          </a:bodyPr>
          <a:lstStyle/>
          <a:p>
            <a:r>
              <a:rPr lang="en-US" dirty="0"/>
              <a:t>Entrance Tank</a:t>
            </a:r>
          </a:p>
        </p:txBody>
      </p:sp>
      <p:sp>
        <p:nvSpPr>
          <p:cNvPr id="8" name="TextBox 7"/>
          <p:cNvSpPr txBox="1"/>
          <p:nvPr/>
        </p:nvSpPr>
        <p:spPr>
          <a:xfrm rot="2412906">
            <a:off x="7266997" y="1892953"/>
            <a:ext cx="1614545" cy="369332"/>
          </a:xfrm>
          <a:prstGeom prst="rect">
            <a:avLst/>
          </a:prstGeom>
          <a:noFill/>
        </p:spPr>
        <p:txBody>
          <a:bodyPr wrap="none" rtlCol="0">
            <a:spAutoFit/>
          </a:bodyPr>
          <a:lstStyle/>
          <a:p>
            <a:r>
              <a:rPr lang="en-US" dirty="0"/>
              <a:t>Sedimentation</a:t>
            </a:r>
          </a:p>
        </p:txBody>
      </p:sp>
      <p:sp>
        <p:nvSpPr>
          <p:cNvPr id="9" name="TextBox 8"/>
          <p:cNvSpPr txBox="1"/>
          <p:nvPr/>
        </p:nvSpPr>
        <p:spPr>
          <a:xfrm>
            <a:off x="533400" y="4550295"/>
            <a:ext cx="1558200" cy="1200329"/>
          </a:xfrm>
          <a:prstGeom prst="rect">
            <a:avLst/>
          </a:prstGeom>
          <a:noFill/>
        </p:spPr>
        <p:txBody>
          <a:bodyPr wrap="square" rtlCol="0">
            <a:spAutoFit/>
          </a:bodyPr>
          <a:lstStyle/>
          <a:p>
            <a:r>
              <a:rPr lang="en-US" dirty="0"/>
              <a:t>Open Stacked Rapid Sand (</a:t>
            </a:r>
            <a:r>
              <a:rPr lang="en-US" dirty="0" err="1"/>
              <a:t>OStaRS</a:t>
            </a:r>
            <a:r>
              <a:rPr lang="en-US" dirty="0"/>
              <a:t>) Filter</a:t>
            </a:r>
          </a:p>
        </p:txBody>
      </p:sp>
      <p:sp>
        <p:nvSpPr>
          <p:cNvPr id="10" name="TextBox 9"/>
          <p:cNvSpPr txBox="1"/>
          <p:nvPr/>
        </p:nvSpPr>
        <p:spPr>
          <a:xfrm>
            <a:off x="6116565" y="4895850"/>
            <a:ext cx="1540806" cy="369332"/>
          </a:xfrm>
          <a:prstGeom prst="rect">
            <a:avLst/>
          </a:prstGeom>
          <a:noFill/>
        </p:spPr>
        <p:txBody>
          <a:bodyPr wrap="none" rtlCol="0">
            <a:spAutoFit/>
          </a:bodyPr>
          <a:lstStyle/>
          <a:p>
            <a:r>
              <a:rPr lang="en-US" dirty="0"/>
              <a:t>Drain Channel</a:t>
            </a:r>
          </a:p>
        </p:txBody>
      </p:sp>
      <p:cxnSp>
        <p:nvCxnSpPr>
          <p:cNvPr id="12" name="Straight Arrow Connector 11"/>
          <p:cNvCxnSpPr/>
          <p:nvPr/>
        </p:nvCxnSpPr>
        <p:spPr>
          <a:xfrm>
            <a:off x="3938122" y="748988"/>
            <a:ext cx="256245" cy="8599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572000" y="484895"/>
            <a:ext cx="1066800" cy="1124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0" idx="1"/>
          </p:cNvCxnSpPr>
          <p:nvPr/>
        </p:nvCxnSpPr>
        <p:spPr>
          <a:xfrm flipH="1" flipV="1">
            <a:off x="5319922" y="4758739"/>
            <a:ext cx="796643" cy="32177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756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4600"/>
            <a:ext cx="9144000" cy="533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Tour of an AguaClara plant</a:t>
            </a:r>
          </a:p>
        </p:txBody>
      </p:sp>
      <p:pic>
        <p:nvPicPr>
          <p:cNvPr id="3" name="x1F79euuX4c"/>
          <p:cNvPicPr>
            <a:picLocks noRot="1" noChangeAspect="1"/>
          </p:cNvPicPr>
          <p:nvPr>
            <a:videoFile r:link="rId1"/>
          </p:nvPr>
        </p:nvPicPr>
        <p:blipFill>
          <a:blip r:embed="rId3"/>
          <a:stretch>
            <a:fillRect/>
          </a:stretch>
        </p:blipFill>
        <p:spPr>
          <a:xfrm>
            <a:off x="0" y="0"/>
            <a:ext cx="12192000" cy="6591300"/>
          </a:xfrm>
          <a:prstGeom prst="rect">
            <a:avLst/>
          </a:prstGeom>
        </p:spPr>
      </p:pic>
    </p:spTree>
    <p:extLst>
      <p:ext uri="{BB962C8B-B14F-4D97-AF65-F5344CB8AC3E}">
        <p14:creationId xmlns:p14="http://schemas.microsoft.com/office/powerpoint/2010/main" val="1865065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7280162.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828799" y="2819400"/>
            <a:ext cx="2514601" cy="1015663"/>
          </a:xfrm>
          <a:prstGeom prst="rect">
            <a:avLst/>
          </a:prstGeom>
          <a:noFill/>
        </p:spPr>
        <p:txBody>
          <a:bodyPr wrap="square" rtlCol="0">
            <a:spAutoFit/>
          </a:bodyPr>
          <a:lstStyle/>
          <a:p>
            <a:r>
              <a:rPr lang="en-US" sz="3000" b="1" dirty="0">
                <a:ln w="3175">
                  <a:solidFill>
                    <a:schemeClr val="bg1"/>
                  </a:solidFill>
                </a:ln>
                <a:solidFill>
                  <a:srgbClr val="0070C0"/>
                </a:solidFill>
                <a:effectLst>
                  <a:outerShdw blurRad="38100" dist="38100" dir="2700000" algn="tl">
                    <a:srgbClr val="000000">
                      <a:alpha val="43137"/>
                    </a:srgbClr>
                  </a:outerShdw>
                </a:effectLst>
              </a:rPr>
              <a:t>Elevated flocculator</a:t>
            </a:r>
          </a:p>
        </p:txBody>
      </p:sp>
      <p:sp>
        <p:nvSpPr>
          <p:cNvPr id="4" name="TextBox 3"/>
          <p:cNvSpPr txBox="1"/>
          <p:nvPr/>
        </p:nvSpPr>
        <p:spPr>
          <a:xfrm rot="20818390">
            <a:off x="4941957" y="2145914"/>
            <a:ext cx="2484398" cy="861774"/>
          </a:xfrm>
          <a:prstGeom prst="rect">
            <a:avLst/>
          </a:prstGeom>
          <a:noFill/>
        </p:spPr>
        <p:txBody>
          <a:bodyPr wrap="none" rtlCol="0">
            <a:spAutoFit/>
          </a:bodyPr>
          <a:lstStyle/>
          <a:p>
            <a:r>
              <a:rPr lang="en-US" sz="3000" dirty="0">
                <a:ln w="3175">
                  <a:solidFill>
                    <a:schemeClr val="bg1"/>
                  </a:solidFill>
                </a:ln>
                <a:solidFill>
                  <a:srgbClr val="0070C0"/>
                </a:solidFill>
                <a:effectLst>
                  <a:outerShdw blurRad="38100" dist="38100" dir="2700000" algn="tl">
                    <a:srgbClr val="000000">
                      <a:alpha val="43137"/>
                    </a:srgbClr>
                  </a:outerShdw>
                </a:effectLst>
              </a:rPr>
              <a:t>Entrance Tank</a:t>
            </a:r>
          </a:p>
          <a:p>
            <a:endParaRPr lang="en-US" sz="2000" dirty="0">
              <a:ln w="3175">
                <a:solidFill>
                  <a:schemeClr val="bg1"/>
                </a:solidFill>
              </a:ln>
              <a:solidFill>
                <a:srgbClr val="0070C0"/>
              </a:solidFill>
              <a:effectLst>
                <a:outerShdw blurRad="38100" dist="38100" dir="2700000" algn="tl">
                  <a:srgbClr val="000000">
                    <a:alpha val="43137"/>
                  </a:srgbClr>
                </a:outerShdw>
              </a:effectLst>
            </a:endParaRPr>
          </a:p>
        </p:txBody>
      </p:sp>
      <p:sp>
        <p:nvSpPr>
          <p:cNvPr id="5" name="TextBox 4"/>
          <p:cNvSpPr txBox="1"/>
          <p:nvPr/>
        </p:nvSpPr>
        <p:spPr>
          <a:xfrm>
            <a:off x="4800600" y="3124200"/>
            <a:ext cx="3505200" cy="1323439"/>
          </a:xfrm>
          <a:prstGeom prst="rect">
            <a:avLst/>
          </a:prstGeom>
          <a:noFill/>
        </p:spPr>
        <p:txBody>
          <a:bodyPr wrap="square" rtlCol="0">
            <a:spAutoFit/>
          </a:bodyPr>
          <a:lstStyle/>
          <a:p>
            <a:pPr algn="ctr"/>
            <a:r>
              <a:rPr lang="en-US" sz="4000" dirty="0">
                <a:ln w="3175">
                  <a:solidFill>
                    <a:schemeClr val="bg1"/>
                  </a:solidFill>
                </a:ln>
                <a:solidFill>
                  <a:srgbClr val="0070C0"/>
                </a:solidFill>
                <a:effectLst>
                  <a:outerShdw blurRad="38100" dist="38100" dir="2700000" algn="tl">
                    <a:srgbClr val="000000">
                      <a:alpha val="43137"/>
                    </a:srgbClr>
                  </a:outerShdw>
                </a:effectLst>
              </a:rPr>
              <a:t>Sedimentation Tank</a:t>
            </a:r>
          </a:p>
        </p:txBody>
      </p:sp>
      <p:sp>
        <p:nvSpPr>
          <p:cNvPr id="6" name="Title 5"/>
          <p:cNvSpPr>
            <a:spLocks noGrp="1"/>
          </p:cNvSpPr>
          <p:nvPr>
            <p:ph type="title"/>
          </p:nvPr>
        </p:nvSpPr>
        <p:spPr/>
        <p:txBody>
          <a:bodyPr/>
          <a:lstStyle/>
          <a:p>
            <a:r>
              <a:rPr lang="en-US" dirty="0"/>
              <a:t>Plant zero</a:t>
            </a:r>
          </a:p>
        </p:txBody>
      </p:sp>
    </p:spTree>
    <p:extLst>
      <p:ext uri="{BB962C8B-B14F-4D97-AF65-F5344CB8AC3E}">
        <p14:creationId xmlns:p14="http://schemas.microsoft.com/office/powerpoint/2010/main" val="10209956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064.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Tree>
    <p:extLst>
      <p:ext uri="{BB962C8B-B14F-4D97-AF65-F5344CB8AC3E}">
        <p14:creationId xmlns:p14="http://schemas.microsoft.com/office/powerpoint/2010/main" val="13820523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171" name="Rectangle 3"/>
          <p:cNvSpPr>
            <a:spLocks noGrp="1" noChangeArrowheads="1"/>
          </p:cNvSpPr>
          <p:nvPr>
            <p:ph sz="half" idx="1"/>
          </p:nvPr>
        </p:nvSpPr>
        <p:spPr>
          <a:xfrm>
            <a:off x="2135316" y="1600200"/>
            <a:ext cx="5865684" cy="4827234"/>
          </a:xfrm>
        </p:spPr>
        <p:txBody>
          <a:bodyPr/>
          <a:lstStyle/>
          <a:p>
            <a:r>
              <a:rPr lang="en-US" sz="3400" dirty="0"/>
              <a:t>How to Innovate and Design</a:t>
            </a:r>
          </a:p>
          <a:p>
            <a:r>
              <a:rPr lang="en-US" sz="3400" dirty="0"/>
              <a:t>The AguaClara Consortium</a:t>
            </a:r>
          </a:p>
          <a:p>
            <a:r>
              <a:rPr lang="en-US" sz="3400" dirty="0"/>
              <a:t>High-tech and Elegance</a:t>
            </a:r>
          </a:p>
          <a:p>
            <a:r>
              <a:rPr lang="en-US" sz="3400" dirty="0"/>
              <a:t>Pride of ownership</a:t>
            </a:r>
          </a:p>
          <a:p>
            <a:r>
              <a:rPr lang="en-US" sz="3400" dirty="0"/>
              <a:t>AguaClara technologies and plants </a:t>
            </a:r>
          </a:p>
          <a:p>
            <a:r>
              <a:rPr lang="en-US" sz="3400"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9114"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21" name="Picture 2" descr="Birth of Athena from the head of Zeus, with Hephaestus | Greek vase, Athenian black figure kylix">
            <a:hlinkClick r:id="rId3" action="ppaction://hlinksldjump"/>
            <a:extLst>
              <a:ext uri="{FF2B5EF4-FFF2-40B4-BE49-F238E27FC236}">
                <a16:creationId xmlns:a16="http://schemas.microsoft.com/office/drawing/2014/main" id="{AD62C051-CDFE-4E38-8847-3A54CFB7063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26" name="Picture 4" descr="http://cdn2-b.examiner.com/sites/default/files/styles/image_content_width/hash/4b/27/MIL%20on_0.jpg?itok=SBV-sY2u">
            <a:hlinkClick r:id="rId5" action="ppaction://hlinksldjump"/>
            <a:extLst>
              <a:ext uri="{FF2B5EF4-FFF2-40B4-BE49-F238E27FC236}">
                <a16:creationId xmlns:a16="http://schemas.microsoft.com/office/drawing/2014/main" id="{9D476C07-45EF-4154-A2C2-A6D8103169C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windmill">
            <a:hlinkClick r:id="rId7" action="ppaction://hlinksldjump"/>
            <a:extLst>
              <a:ext uri="{FF2B5EF4-FFF2-40B4-BE49-F238E27FC236}">
                <a16:creationId xmlns:a16="http://schemas.microsoft.com/office/drawing/2014/main" id="{4B4DD55D-40DC-4F79-95E9-363147FA250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a:hlinkClick r:id="rId9" action="ppaction://hlinksldjump"/>
            <a:extLst>
              <a:ext uri="{FF2B5EF4-FFF2-40B4-BE49-F238E27FC236}">
                <a16:creationId xmlns:a16="http://schemas.microsoft.com/office/drawing/2014/main" id="{E7E9DD19-9A54-4118-B2D5-88DC6EE74A4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descr="https://lh4.googleusercontent.com/-JDVXt4qs_mM/Uu_bub_jnuI/AAAAAAAAtpQ/QNSessXKpxs/s912/IMG_3373a.jpg">
            <a:hlinkClick r:id="rId11" action="ppaction://hlinksldjump"/>
            <a:extLst>
              <a:ext uri="{FF2B5EF4-FFF2-40B4-BE49-F238E27FC236}">
                <a16:creationId xmlns:a16="http://schemas.microsoft.com/office/drawing/2014/main" id="{C97F26F4-25FB-4122-BB5E-BB4E09E3FD7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547468" y="2247933"/>
            <a:ext cx="731520" cy="449618"/>
            <a:chOff x="1160462" y="2340803"/>
            <a:chExt cx="731520" cy="449618"/>
          </a:xfrm>
        </p:grpSpPr>
        <p:pic>
          <p:nvPicPr>
            <p:cNvPr id="11"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2655505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edricSummer05-4 110.jpg"/>
          <p:cNvPicPr>
            <a:picLocks noGrp="1" noChangeAspect="1"/>
          </p:cNvPicPr>
          <p:nvPr isPhoto="1"/>
        </p:nvPicPr>
        <p:blipFill>
          <a:blip r:embed="rId2" cstate="email">
            <a:lum/>
          </a:blip>
          <a:stretch>
            <a:fillRect/>
          </a:stretch>
        </p:blipFill>
        <p:spPr>
          <a:xfrm>
            <a:off x="0" y="0"/>
            <a:ext cx="9144000" cy="6858000"/>
          </a:xfrm>
          <a:prstGeom prst="rect">
            <a:avLst/>
          </a:prstGeom>
          <a:noFill/>
          <a:ln>
            <a:noFill/>
          </a:ln>
        </p:spPr>
      </p:pic>
      <p:sp>
        <p:nvSpPr>
          <p:cNvPr id="3" name="TextBox 2"/>
          <p:cNvSpPr txBox="1"/>
          <p:nvPr/>
        </p:nvSpPr>
        <p:spPr>
          <a:xfrm>
            <a:off x="1537087" y="4267200"/>
            <a:ext cx="4254113" cy="1200329"/>
          </a:xfrm>
          <a:prstGeom prst="rect">
            <a:avLst/>
          </a:prstGeom>
          <a:noFill/>
        </p:spPr>
        <p:txBody>
          <a:bodyPr wrap="none" rtlCol="0">
            <a:spAutoFit/>
          </a:bodyPr>
          <a:lstStyle/>
          <a:p>
            <a:r>
              <a:rPr lang="en-US" sz="3600" dirty="0"/>
              <a:t>What do you see?</a:t>
            </a:r>
          </a:p>
          <a:p>
            <a:r>
              <a:rPr lang="en-US" sz="3600" dirty="0"/>
              <a:t>Why did this happen?</a:t>
            </a:r>
          </a:p>
        </p:txBody>
      </p:sp>
    </p:spTree>
    <p:extLst>
      <p:ext uri="{BB962C8B-B14F-4D97-AF65-F5344CB8AC3E}">
        <p14:creationId xmlns:p14="http://schemas.microsoft.com/office/powerpoint/2010/main" val="33209621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IMG_24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p:txBody>
          <a:bodyPr/>
          <a:lstStyle/>
          <a:p>
            <a:r>
              <a:rPr lang="en-US" dirty="0"/>
              <a:t>San Nicolas</a:t>
            </a:r>
          </a:p>
        </p:txBody>
      </p:sp>
    </p:spTree>
    <p:extLst>
      <p:ext uri="{BB962C8B-B14F-4D97-AF65-F5344CB8AC3E}">
        <p14:creationId xmlns:p14="http://schemas.microsoft.com/office/powerpoint/2010/main" val="41006634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40587702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190bm"/>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sp>
        <p:nvSpPr>
          <p:cNvPr id="3" name="Title 2"/>
          <p:cNvSpPr>
            <a:spLocks noGrp="1"/>
          </p:cNvSpPr>
          <p:nvPr>
            <p:ph type="title"/>
          </p:nvPr>
        </p:nvSpPr>
        <p:spPr>
          <a:xfrm>
            <a:off x="1905000" y="0"/>
            <a:ext cx="4724400" cy="609600"/>
          </a:xfrm>
        </p:spPr>
        <p:txBody>
          <a:bodyPr/>
          <a:lstStyle/>
          <a:p>
            <a:r>
              <a:rPr lang="en-US" sz="4000" dirty="0"/>
              <a:t>Flocculator Channels</a:t>
            </a:r>
          </a:p>
        </p:txBody>
      </p:sp>
      <p:pic>
        <p:nvPicPr>
          <p:cNvPr id="4"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3124200" y="770450"/>
            <a:ext cx="2209800" cy="1238334"/>
          </a:xfrm>
          <a:prstGeom prst="rect">
            <a:avLst/>
          </a:prstGeom>
          <a:noFill/>
          <a:ln w="9525">
            <a:noFill/>
            <a:miter lim="800000"/>
            <a:headEnd/>
            <a:tailEnd/>
          </a:ln>
        </p:spPr>
      </p:pic>
      <p:pic>
        <p:nvPicPr>
          <p:cNvPr id="6"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4866" y="281940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41960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254t"/>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4114800" y="152400"/>
            <a:ext cx="2496836" cy="1399184"/>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849117"/>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145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458200" cy="522890"/>
          </a:xfrm>
        </p:spPr>
        <p:txBody>
          <a:bodyPr/>
          <a:lstStyle/>
          <a:p>
            <a:r>
              <a:rPr lang="en-US" dirty="0"/>
              <a:t>What do you see?</a:t>
            </a:r>
          </a:p>
        </p:txBody>
      </p:sp>
      <p:sp>
        <p:nvSpPr>
          <p:cNvPr id="3" name="Content Placeholder 2"/>
          <p:cNvSpPr>
            <a:spLocks noGrp="1"/>
          </p:cNvSpPr>
          <p:nvPr>
            <p:ph idx="1"/>
          </p:nvPr>
        </p:nvSpPr>
        <p:spPr/>
        <p:txBody>
          <a:bodyPr/>
          <a:lstStyle/>
          <a:p>
            <a:endParaRPr lang="en-US"/>
          </a:p>
        </p:txBody>
      </p:sp>
      <p:pic>
        <p:nvPicPr>
          <p:cNvPr id="1026" name="Picture 2" descr="https://lh3.googleusercontent.com/-pFNo0CCnWGg/Ugky1GUPQtI/AAAAAAAArUU/OItyhe7r45g/w1394-h929-no/IMG_0249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 y="751490"/>
            <a:ext cx="9163050" cy="6106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5821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What is the difference between laser level and water level?</a:t>
            </a:r>
          </a:p>
        </p:txBody>
      </p:sp>
      <p:sp>
        <p:nvSpPr>
          <p:cNvPr id="3" name="Content Placeholder 2"/>
          <p:cNvSpPr>
            <a:spLocks noGrp="1"/>
          </p:cNvSpPr>
          <p:nvPr>
            <p:ph idx="1"/>
          </p:nvPr>
        </p:nvSpPr>
        <p:spPr/>
        <p:txBody>
          <a:bodyPr/>
          <a:lstStyle/>
          <a:p>
            <a:r>
              <a:rPr lang="en-US" dirty="0"/>
              <a:t>Suppose I am building a really big structure…</a:t>
            </a:r>
          </a:p>
        </p:txBody>
      </p:sp>
    </p:spTree>
    <p:extLst>
      <p:ext uri="{BB962C8B-B14F-4D97-AF65-F5344CB8AC3E}">
        <p14:creationId xmlns:p14="http://schemas.microsoft.com/office/powerpoint/2010/main" val="22593178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577ce"/>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33669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668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4866"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89131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97cj"/>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clrChange>
              <a:clrFrom>
                <a:srgbClr val="212830"/>
              </a:clrFrom>
              <a:clrTo>
                <a:srgbClr val="212830">
                  <a:alpha val="0"/>
                </a:srgbClr>
              </a:clrTo>
            </a:clrChange>
            <a:lum bright="10000"/>
          </a:blip>
          <a:srcRect/>
          <a:stretch>
            <a:fillRect/>
          </a:stretch>
        </p:blipFill>
        <p:spPr bwMode="auto">
          <a:xfrm>
            <a:off x="228600" y="2590800"/>
            <a:ext cx="1804293" cy="1011095"/>
          </a:xfrm>
          <a:prstGeom prst="rect">
            <a:avLst/>
          </a:prstGeom>
          <a:noFill/>
          <a:ln w="9525">
            <a:noFill/>
            <a:miter lim="800000"/>
            <a:headEnd/>
            <a:tailEnd/>
          </a:ln>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8762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7" name="Rectangle 3">
            <a:extLst>
              <a:ext uri="{FF2B5EF4-FFF2-40B4-BE49-F238E27FC236}">
                <a16:creationId xmlns:a16="http://schemas.microsoft.com/office/drawing/2014/main" id="{0604DDF4-50C3-4995-9FD0-A67057D45B65}"/>
              </a:ext>
            </a:extLst>
          </p:cNvPr>
          <p:cNvSpPr>
            <a:spLocks noGrp="1" noChangeArrowheads="1"/>
          </p:cNvSpPr>
          <p:nvPr>
            <p:ph sz="half" idx="1"/>
          </p:nvPr>
        </p:nvSpPr>
        <p:spPr>
          <a:xfrm>
            <a:off x="2135316" y="1600200"/>
            <a:ext cx="5865684" cy="4827234"/>
          </a:xfrm>
        </p:spPr>
        <p:txBody>
          <a:bodyPr/>
          <a:lstStyle/>
          <a:p>
            <a:r>
              <a:rPr lang="en-US" sz="3400" b="1" dirty="0"/>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9" name="Picture 2" descr="Birth of Athena from the head of Zeus, with Hephaestus | Greek vase, Athenian black figure kylix">
            <a:hlinkClick r:id="rId3" action="ppaction://hlinksldjump"/>
            <a:extLst>
              <a:ext uri="{FF2B5EF4-FFF2-40B4-BE49-F238E27FC236}">
                <a16:creationId xmlns:a16="http://schemas.microsoft.com/office/drawing/2014/main" id="{9B6DA060-DF8C-475E-89D0-C453C925FA53}"/>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1" name="Picture 4" descr="http://cdn2-b.examiner.com/sites/default/files/styles/image_content_width/hash/4b/27/MIL%20on_0.jpg?itok=SBV-sY2u">
            <a:hlinkClick r:id="rId5" action="ppaction://hlinksldjump"/>
            <a:extLst>
              <a:ext uri="{FF2B5EF4-FFF2-40B4-BE49-F238E27FC236}">
                <a16:creationId xmlns:a16="http://schemas.microsoft.com/office/drawing/2014/main" id="{FD4664FA-D8BB-4196-8395-6725BC1CF7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windmill">
            <a:hlinkClick r:id="rId7" action="ppaction://hlinksldjump"/>
            <a:extLst>
              <a:ext uri="{FF2B5EF4-FFF2-40B4-BE49-F238E27FC236}">
                <a16:creationId xmlns:a16="http://schemas.microsoft.com/office/drawing/2014/main" id="{27E2DC10-0529-47E5-B1C9-362901C56F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hlinkClick r:id="rId9" action="ppaction://hlinksldjump"/>
            <a:extLst>
              <a:ext uri="{FF2B5EF4-FFF2-40B4-BE49-F238E27FC236}">
                <a16:creationId xmlns:a16="http://schemas.microsoft.com/office/drawing/2014/main" id="{B65FDEDF-C3A8-48BB-B6A5-4FC01B34CCA7}"/>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descr="https://lh4.googleusercontent.com/-JDVXt4qs_mM/Uu_bub_jnuI/AAAAAAAAtpQ/QNSessXKpxs/s912/IMG_3373a.jpg">
            <a:hlinkClick r:id="rId11" action="ppaction://hlinksldjump"/>
            <a:extLst>
              <a:ext uri="{FF2B5EF4-FFF2-40B4-BE49-F238E27FC236}">
                <a16:creationId xmlns:a16="http://schemas.microsoft.com/office/drawing/2014/main" id="{F52A99BF-B894-4483-8971-81C21F2A686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547468" y="2247933"/>
            <a:ext cx="731520" cy="449618"/>
            <a:chOff x="1160462" y="2340803"/>
            <a:chExt cx="731520" cy="449618"/>
          </a:xfrm>
        </p:grpSpPr>
        <p:pic>
          <p:nvPicPr>
            <p:cNvPr id="16"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535591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16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541483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42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2133600"/>
            <a:ext cx="499785" cy="704851"/>
          </a:xfrm>
          <a:prstGeom prst="rect">
            <a:avLst/>
          </a:prstGeom>
          <a:solidFill>
            <a:schemeClr val="bg1"/>
          </a:solidFill>
          <a:ln>
            <a:noFill/>
          </a:ln>
          <a:effectLst/>
        </p:spPr>
      </p:pic>
      <p:pic>
        <p:nvPicPr>
          <p:cNvPr id="5" name="Picture 4"/>
          <p:cNvPicPr>
            <a:picLocks noChangeAspect="1" noChangeArrowheads="1"/>
          </p:cNvPicPr>
          <p:nvPr/>
        </p:nvPicPr>
        <p:blipFill>
          <a:blip r:embed="rId4" cstate="print">
            <a:clrChange>
              <a:clrFrom>
                <a:srgbClr val="212830"/>
              </a:clrFrom>
              <a:clrTo>
                <a:srgbClr val="212830">
                  <a:alpha val="0"/>
                </a:srgbClr>
              </a:clrTo>
            </a:clrChange>
            <a:lum bright="10000"/>
          </a:blip>
          <a:srcRect/>
          <a:stretch>
            <a:fillRect/>
          </a:stretch>
        </p:blipFill>
        <p:spPr bwMode="auto">
          <a:xfrm>
            <a:off x="2783624" y="5715000"/>
            <a:ext cx="1409008" cy="789584"/>
          </a:xfrm>
          <a:prstGeom prst="rect">
            <a:avLst/>
          </a:prstGeom>
          <a:noFill/>
          <a:ln w="9525">
            <a:noFill/>
            <a:miter lim="800000"/>
            <a:headEnd/>
            <a:tailEnd/>
          </a:ln>
        </p:spPr>
      </p:pic>
      <p:pic>
        <p:nvPicPr>
          <p:cNvPr id="6"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6600" y="4648200"/>
            <a:ext cx="1438534" cy="705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49997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3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61238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38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07183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505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721013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y7JDsnkJiAFskNA0MmKReDqv15PGqHIQ9nomQ0PxjlXTgBk4dEZD9ZDYWlTRNVBxyLv_frMcsL2EQfqaxISmXSirv67HZv3KgLEY4QepoxAkfHxoYyBIB7Y8FTefkqlkyovun3nZ4VG_7G0VSzhxjUHjRpO7_8jayMx1ACGd3Pa8tEciAVbbBQ2gj02Ieq5aThSTDqHElzpYPjf8JYW5sofeAbz-CCvZBxprAVdXgKB7wTd5OZBRUIg9qnU4E4ewSWor44FHRTQ2pnf-Mt60vET3RsnMTsHiJIRjtb239pB3xl1SdndYxB45l3go-2PBUsIfwQ3zP8qlFUdGeFrM1y1wDsahZoupJuzVPlB89XL6jRgglEzkvcfr9SZrlmGr3_Al2Z-g2YySfhNPIYwtGKFQ6NFHEFRzmdnX5ds6UCyTN5X88tC8nVmbtDiWlcJUq4vVzYpCUJiEh42nMm_Djgsusbaawj47LdivsPrHEmx9J9ft5d9rtCl8cUeN7Qt4FUGhTSpApWxe_qAwcc7vloCFA3hMIvNizFKnUHJ0AggcYbXeRKixTsKk4ivkPsNjj4TA2dC-dptRkX3OP3iXTUAM56Z3gk_ye41l-EHXfoMjylXxoEeDS4Xtyx0SAdQukc72eJnAR9Cag_qWhmkuNJnPbkVGzWnweW2cJGiF-6Qaw8rCwFY0-FyyohamQ1BEYQhrHNzrKvp19iDtK5VV-KCDxQ9VrobpGs-146b5TkD4D8A=w1124-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77"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3244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3307a"/>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2284413" y="0"/>
            <a:ext cx="4575175" cy="6858000"/>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48119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267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9451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0" name="Picture 2" descr="https://lh3.googleusercontent.com/S-jkfjOzclHDQbLwiDjzpqqWNOk2CCLdHiuaYv3sZdjrkkEqMVyOxJrNIz6AckIi1MxEyMAl_eYlLevuQtXWZcoj0tK-dPkiAau5s8O4PIiXLNv8mwOlB65XOrauzaWYjnRye4TQn8X4qnw4V8xaOM7Q2cvzrpvmgxJ1ZJXLQ5USh2I8ywfhg8VSc6YJ8EvhIzf-miKVd702Dp6V7mVdkNbwbbXjNJwhc-dw2JC3NctF1YCfu0i1smPfuZH9164GlX29MHc1WymHo-6gRSIGHvCunWuLsCy7lHGrJQf7S3Iks0SPNor-KQlaCN-XmClH1lvP7xzMnzJZE2BBHSrSW_CqntexN7j_C8zwNFzYDevn69vJGJsRZBY1X7ob4MVHCpNxKx0TzQckNc5C4SCnYTvjcz9BCS8TQH_6GcLIeVGusFgVT5NAJM-bU3j6DJp08Pol3AYBXnKm5ApfyCilIACyvtsSxRJLIgjJL499776yZpoUB7UTxJmsNcx3qJHwo1aZjmcYPD0rwepo2eSfQuB5S4HAqgk9-_otQTw3KEO0FtesUcb8M3Iemk1-IWAR3g3aCl_2wjucfn4Ks4mtQQJ_towdWxiSzRFhve63Ina8vPhSnSHVm7v3b9ECM6AqVlqmzxZH3tR-vCuMKSSHP2RhCVFo5YPGVYJPGExO69nRP_aKh-CunEBCcC3mP22DK6uQUH0x8wGlB9bTvMfoJ-wIO-5AEhW2uYkW5XHQ3iZNOy0=w633-h843-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14146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617" y="0"/>
            <a:ext cx="2429134" cy="1191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444986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726bl"/>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Tree>
    <p:extLst>
      <p:ext uri="{BB962C8B-B14F-4D97-AF65-F5344CB8AC3E}">
        <p14:creationId xmlns:p14="http://schemas.microsoft.com/office/powerpoint/2010/main" val="8606613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Three ideas…</a:t>
            </a:r>
          </a:p>
        </p:txBody>
      </p:sp>
      <p:sp>
        <p:nvSpPr>
          <p:cNvPr id="4" name="Content Placeholder 3"/>
          <p:cNvSpPr>
            <a:spLocks noGrp="1"/>
          </p:cNvSpPr>
          <p:nvPr>
            <p:ph idx="1"/>
          </p:nvPr>
        </p:nvSpPr>
        <p:spPr/>
        <p:txBody>
          <a:bodyPr/>
          <a:lstStyle/>
          <a:p>
            <a:r>
              <a:rPr lang="en-US" dirty="0"/>
              <a:t>Evolution – Iteration – </a:t>
            </a:r>
            <a:r>
              <a:rPr lang="en-US" b="1" dirty="0"/>
              <a:t>Mistakes</a:t>
            </a:r>
            <a:r>
              <a:rPr lang="en-US" dirty="0"/>
              <a:t> - Learning</a:t>
            </a:r>
          </a:p>
          <a:p>
            <a:r>
              <a:rPr lang="en-US" dirty="0"/>
              <a:t>Water treatment is about the complex interactions between fluids, particles, and </a:t>
            </a:r>
            <a:r>
              <a:rPr lang="en-US" b="1" dirty="0"/>
              <a:t>geometry </a:t>
            </a:r>
            <a:r>
              <a:rPr lang="en-US" dirty="0"/>
              <a:t>(beyond rectangular tanks!)</a:t>
            </a:r>
          </a:p>
          <a:p>
            <a:r>
              <a:rPr lang="en-US" dirty="0"/>
              <a:t>Success requires understanding the details! </a:t>
            </a:r>
          </a:p>
          <a:p>
            <a:pPr lvl="1"/>
            <a:r>
              <a:rPr lang="en-US" dirty="0"/>
              <a:t>Density currents caused by temperature change</a:t>
            </a:r>
          </a:p>
          <a:p>
            <a:pPr lvl="1"/>
            <a:r>
              <a:rPr lang="en-US" dirty="0"/>
              <a:t>Flow distribution to reduce mean currents</a:t>
            </a:r>
          </a:p>
          <a:p>
            <a:pPr lvl="1"/>
            <a:r>
              <a:rPr lang="en-US" dirty="0"/>
              <a:t>A roof to protect operators and the plant</a:t>
            </a:r>
          </a:p>
          <a:p>
            <a:pPr lvl="1"/>
            <a:endParaRPr lang="en-US" dirty="0"/>
          </a:p>
        </p:txBody>
      </p:sp>
    </p:spTree>
    <p:extLst>
      <p:ext uri="{BB962C8B-B14F-4D97-AF65-F5344CB8AC3E}">
        <p14:creationId xmlns:p14="http://schemas.microsoft.com/office/powerpoint/2010/main" val="209604849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859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6743700" y="2286000"/>
            <a:ext cx="1691938" cy="369332"/>
          </a:xfrm>
          <a:prstGeom prst="rect">
            <a:avLst/>
          </a:prstGeom>
          <a:noFill/>
        </p:spPr>
        <p:txBody>
          <a:bodyPr wrap="none" rtlCol="0">
            <a:spAutoFit/>
          </a:bodyPr>
          <a:lstStyle/>
          <a:p>
            <a:r>
              <a:rPr lang="en-US" dirty="0" err="1">
                <a:solidFill>
                  <a:schemeClr val="bg1"/>
                </a:solidFill>
                <a:latin typeface="+mn-lt"/>
              </a:rPr>
              <a:t>Sed</a:t>
            </a:r>
            <a:r>
              <a:rPr lang="en-US" dirty="0">
                <a:solidFill>
                  <a:schemeClr val="bg1"/>
                </a:solidFill>
                <a:latin typeface="+mn-lt"/>
              </a:rPr>
              <a:t> tank drains!</a:t>
            </a:r>
          </a:p>
        </p:txBody>
      </p:sp>
      <p:cxnSp>
        <p:nvCxnSpPr>
          <p:cNvPr id="6" name="Straight Arrow Connector 5"/>
          <p:cNvCxnSpPr>
            <a:stCxn id="4" idx="3"/>
          </p:cNvCxnSpPr>
          <p:nvPr/>
        </p:nvCxnSpPr>
        <p:spPr>
          <a:xfrm>
            <a:off x="8435638" y="2470666"/>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438377" y="3081337"/>
            <a:ext cx="1842171" cy="369332"/>
          </a:xfrm>
          <a:prstGeom prst="rect">
            <a:avLst/>
          </a:prstGeom>
          <a:noFill/>
        </p:spPr>
        <p:txBody>
          <a:bodyPr wrap="none" rtlCol="0">
            <a:spAutoFit/>
          </a:bodyPr>
          <a:lstStyle/>
          <a:p>
            <a:r>
              <a:rPr lang="en-US" dirty="0">
                <a:solidFill>
                  <a:schemeClr val="bg1"/>
                </a:solidFill>
                <a:latin typeface="+mn-lt"/>
              </a:rPr>
              <a:t>Backwash water!</a:t>
            </a:r>
          </a:p>
        </p:txBody>
      </p:sp>
      <p:cxnSp>
        <p:nvCxnSpPr>
          <p:cNvPr id="8" name="Straight Arrow Connector 7"/>
          <p:cNvCxnSpPr/>
          <p:nvPr/>
        </p:nvCxnSpPr>
        <p:spPr>
          <a:xfrm>
            <a:off x="8183317" y="3266003"/>
            <a:ext cx="194461" cy="184666"/>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01529" y="4246006"/>
            <a:ext cx="1872629" cy="369332"/>
          </a:xfrm>
          <a:prstGeom prst="rect">
            <a:avLst/>
          </a:prstGeom>
          <a:noFill/>
        </p:spPr>
        <p:txBody>
          <a:bodyPr wrap="none" rtlCol="0">
            <a:spAutoFit/>
          </a:bodyPr>
          <a:lstStyle/>
          <a:p>
            <a:r>
              <a:rPr lang="en-US" dirty="0">
                <a:solidFill>
                  <a:schemeClr val="bg1"/>
                </a:solidFill>
                <a:latin typeface="+mn-lt"/>
              </a:rPr>
              <a:t>Filter Pipe </a:t>
            </a:r>
            <a:r>
              <a:rPr lang="en-US" dirty="0" err="1">
                <a:solidFill>
                  <a:schemeClr val="bg1"/>
                </a:solidFill>
                <a:latin typeface="+mn-lt"/>
              </a:rPr>
              <a:t>Gallary</a:t>
            </a:r>
            <a:endParaRPr lang="en-US" dirty="0">
              <a:solidFill>
                <a:schemeClr val="bg1"/>
              </a:solidFill>
              <a:latin typeface="+mn-lt"/>
            </a:endParaRPr>
          </a:p>
        </p:txBody>
      </p:sp>
      <p:sp>
        <p:nvSpPr>
          <p:cNvPr id="10" name="TextBox 9"/>
          <p:cNvSpPr txBox="1"/>
          <p:nvPr/>
        </p:nvSpPr>
        <p:spPr>
          <a:xfrm>
            <a:off x="2895600" y="3962400"/>
            <a:ext cx="936475" cy="369332"/>
          </a:xfrm>
          <a:prstGeom prst="rect">
            <a:avLst/>
          </a:prstGeom>
          <a:noFill/>
        </p:spPr>
        <p:txBody>
          <a:bodyPr wrap="none" rtlCol="0">
            <a:spAutoFit/>
          </a:bodyPr>
          <a:lstStyle/>
          <a:p>
            <a:r>
              <a:rPr lang="en-US" dirty="0">
                <a:solidFill>
                  <a:schemeClr val="bg1"/>
                </a:solidFill>
                <a:latin typeface="+mn-lt"/>
              </a:rPr>
              <a:t>2 Filters</a:t>
            </a:r>
          </a:p>
        </p:txBody>
      </p:sp>
      <p:sp>
        <p:nvSpPr>
          <p:cNvPr id="11" name="TextBox 10"/>
          <p:cNvSpPr txBox="1"/>
          <p:nvPr/>
        </p:nvSpPr>
        <p:spPr>
          <a:xfrm>
            <a:off x="6588610" y="1982271"/>
            <a:ext cx="1550424" cy="369332"/>
          </a:xfrm>
          <a:prstGeom prst="rect">
            <a:avLst/>
          </a:prstGeom>
          <a:noFill/>
        </p:spPr>
        <p:txBody>
          <a:bodyPr wrap="none" rtlCol="0">
            <a:spAutoFit/>
          </a:bodyPr>
          <a:lstStyle/>
          <a:p>
            <a:r>
              <a:rPr lang="en-US" dirty="0">
                <a:solidFill>
                  <a:schemeClr val="bg1"/>
                </a:solidFill>
                <a:latin typeface="+mn-lt"/>
              </a:rPr>
              <a:t>Sludge drains!</a:t>
            </a:r>
          </a:p>
        </p:txBody>
      </p:sp>
      <p:cxnSp>
        <p:nvCxnSpPr>
          <p:cNvPr id="12" name="Straight Arrow Connector 11"/>
          <p:cNvCxnSpPr>
            <a:stCxn id="11" idx="3"/>
          </p:cNvCxnSpPr>
          <p:nvPr/>
        </p:nvCxnSpPr>
        <p:spPr>
          <a:xfrm flipV="1">
            <a:off x="8139034" y="2015073"/>
            <a:ext cx="137754" cy="151864"/>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34024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0931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0" y="3276600"/>
            <a:ext cx="683200" cy="369332"/>
          </a:xfrm>
          <a:prstGeom prst="rect">
            <a:avLst/>
          </a:prstGeom>
          <a:noFill/>
        </p:spPr>
        <p:txBody>
          <a:bodyPr wrap="none" rtlCol="0">
            <a:spAutoFit/>
          </a:bodyPr>
          <a:lstStyle/>
          <a:p>
            <a:r>
              <a:rPr lang="en-US" dirty="0">
                <a:solidFill>
                  <a:schemeClr val="bg1"/>
                </a:solidFill>
              </a:rPr>
              <a:t>Filter</a:t>
            </a:r>
          </a:p>
        </p:txBody>
      </p:sp>
      <p:sp>
        <p:nvSpPr>
          <p:cNvPr id="5" name="TextBox 4"/>
          <p:cNvSpPr txBox="1"/>
          <p:nvPr/>
        </p:nvSpPr>
        <p:spPr>
          <a:xfrm>
            <a:off x="3276600" y="3289540"/>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7771144">
            <a:off x="1556133" y="4029938"/>
            <a:ext cx="1842007" cy="461665"/>
          </a:xfrm>
          <a:prstGeom prst="rect">
            <a:avLst/>
          </a:prstGeom>
          <a:noFill/>
        </p:spPr>
        <p:txBody>
          <a:bodyPr wrap="square" rtlCol="0">
            <a:spAutoFit/>
          </a:bodyPr>
          <a:lstStyle/>
          <a:p>
            <a:r>
              <a:rPr lang="en-US" sz="2400" dirty="0">
                <a:solidFill>
                  <a:schemeClr val="bg1"/>
                </a:solidFill>
              </a:rPr>
              <a:t>Filter Outlet</a:t>
            </a:r>
          </a:p>
        </p:txBody>
      </p:sp>
      <p:sp>
        <p:nvSpPr>
          <p:cNvPr id="7" name="TextBox 6"/>
          <p:cNvSpPr txBox="1"/>
          <p:nvPr/>
        </p:nvSpPr>
        <p:spPr>
          <a:xfrm>
            <a:off x="6553200" y="3022788"/>
            <a:ext cx="1371600" cy="1569660"/>
          </a:xfrm>
          <a:prstGeom prst="rect">
            <a:avLst/>
          </a:prstGeom>
          <a:noFill/>
        </p:spPr>
        <p:txBody>
          <a:bodyPr wrap="square" rtlCol="0">
            <a:spAutoFit/>
          </a:bodyPr>
          <a:lstStyle/>
          <a:p>
            <a:r>
              <a:rPr lang="en-US" sz="2400" dirty="0" err="1"/>
              <a:t>Sed</a:t>
            </a:r>
            <a:r>
              <a:rPr lang="en-US" sz="2400" dirty="0"/>
              <a:t> tank</a:t>
            </a:r>
          </a:p>
          <a:p>
            <a:r>
              <a:rPr lang="en-US" sz="2400" dirty="0"/>
              <a:t>Inlet and outlet channels</a:t>
            </a:r>
          </a:p>
        </p:txBody>
      </p:sp>
      <p:sp>
        <p:nvSpPr>
          <p:cNvPr id="10" name="TextBox 9"/>
          <p:cNvSpPr txBox="1"/>
          <p:nvPr/>
        </p:nvSpPr>
        <p:spPr>
          <a:xfrm>
            <a:off x="7788715" y="2078311"/>
            <a:ext cx="1128835" cy="369332"/>
          </a:xfrm>
          <a:prstGeom prst="rect">
            <a:avLst/>
          </a:prstGeom>
          <a:noFill/>
        </p:spPr>
        <p:txBody>
          <a:bodyPr wrap="none" rtlCol="0">
            <a:spAutoFit/>
          </a:bodyPr>
          <a:lstStyle/>
          <a:p>
            <a:r>
              <a:rPr lang="en-US" dirty="0" err="1">
                <a:solidFill>
                  <a:schemeClr val="bg1"/>
                </a:solidFill>
              </a:rPr>
              <a:t>Sed</a:t>
            </a:r>
            <a:r>
              <a:rPr lang="en-US" dirty="0">
                <a:solidFill>
                  <a:schemeClr val="bg1"/>
                </a:solidFill>
              </a:rPr>
              <a:t> tanks</a:t>
            </a:r>
          </a:p>
        </p:txBody>
      </p:sp>
    </p:spTree>
    <p:extLst>
      <p:ext uri="{BB962C8B-B14F-4D97-AF65-F5344CB8AC3E}">
        <p14:creationId xmlns:p14="http://schemas.microsoft.com/office/powerpoint/2010/main" val="388407742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1022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a:off x="1755200" y="2895600"/>
            <a:ext cx="779381" cy="369332"/>
          </a:xfrm>
          <a:prstGeom prst="rect">
            <a:avLst/>
          </a:prstGeom>
          <a:noFill/>
        </p:spPr>
        <p:txBody>
          <a:bodyPr wrap="none" rtlCol="0">
            <a:spAutoFit/>
          </a:bodyPr>
          <a:lstStyle/>
          <a:p>
            <a:r>
              <a:rPr lang="en-US" dirty="0">
                <a:solidFill>
                  <a:schemeClr val="bg1"/>
                </a:solidFill>
              </a:rPr>
              <a:t>Filters</a:t>
            </a:r>
          </a:p>
        </p:txBody>
      </p:sp>
      <p:sp>
        <p:nvSpPr>
          <p:cNvPr id="5" name="TextBox 4"/>
          <p:cNvSpPr txBox="1"/>
          <p:nvPr/>
        </p:nvSpPr>
        <p:spPr>
          <a:xfrm>
            <a:off x="6289828" y="1862111"/>
            <a:ext cx="762000" cy="646331"/>
          </a:xfrm>
          <a:prstGeom prst="rect">
            <a:avLst/>
          </a:prstGeom>
          <a:noFill/>
        </p:spPr>
        <p:txBody>
          <a:bodyPr wrap="square" rtlCol="0">
            <a:spAutoFit/>
          </a:bodyPr>
          <a:lstStyle/>
          <a:p>
            <a:r>
              <a:rPr lang="en-US" dirty="0">
                <a:solidFill>
                  <a:schemeClr val="bg1"/>
                </a:solidFill>
              </a:rPr>
              <a:t>Filter Inlet</a:t>
            </a:r>
          </a:p>
        </p:txBody>
      </p:sp>
      <p:sp>
        <p:nvSpPr>
          <p:cNvPr id="6" name="TextBox 5"/>
          <p:cNvSpPr txBox="1"/>
          <p:nvPr/>
        </p:nvSpPr>
        <p:spPr>
          <a:xfrm rot="16026057">
            <a:off x="4569361" y="2602509"/>
            <a:ext cx="1842007" cy="461665"/>
          </a:xfrm>
          <a:prstGeom prst="rect">
            <a:avLst/>
          </a:prstGeom>
          <a:noFill/>
        </p:spPr>
        <p:txBody>
          <a:bodyPr wrap="square" rtlCol="0">
            <a:spAutoFit/>
          </a:bodyPr>
          <a:lstStyle/>
          <a:p>
            <a:r>
              <a:rPr lang="en-US" sz="2400" dirty="0">
                <a:solidFill>
                  <a:schemeClr val="bg1"/>
                </a:solidFill>
              </a:rPr>
              <a:t>Filter Outlet</a:t>
            </a:r>
          </a:p>
        </p:txBody>
      </p:sp>
    </p:spTree>
    <p:extLst>
      <p:ext uri="{BB962C8B-B14F-4D97-AF65-F5344CB8AC3E}">
        <p14:creationId xmlns:p14="http://schemas.microsoft.com/office/powerpoint/2010/main" val="427902337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IMG_2458a"/>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757237"/>
            <a:ext cx="9144000" cy="6100763"/>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0315" y="-38100"/>
            <a:ext cx="999569" cy="1409700"/>
          </a:xfrm>
          <a:prstGeom prst="rect">
            <a:avLst/>
          </a:prstGeom>
          <a:solidFill>
            <a:schemeClr val="bg1"/>
          </a:solidFill>
          <a:ln>
            <a:noFill/>
          </a:ln>
          <a:effectLst/>
        </p:spPr>
      </p:pic>
      <p:sp>
        <p:nvSpPr>
          <p:cNvPr id="4" name="TextBox 3"/>
          <p:cNvSpPr txBox="1"/>
          <p:nvPr/>
        </p:nvSpPr>
        <p:spPr>
          <a:xfrm rot="16200000">
            <a:off x="2442684" y="2640382"/>
            <a:ext cx="2799164" cy="523220"/>
          </a:xfrm>
          <a:prstGeom prst="rect">
            <a:avLst/>
          </a:prstGeom>
          <a:noFill/>
        </p:spPr>
        <p:txBody>
          <a:bodyPr wrap="none" rtlCol="0">
            <a:spAutoFit/>
          </a:bodyPr>
          <a:lstStyle/>
          <a:p>
            <a:r>
              <a:rPr lang="en-US" sz="2800" dirty="0"/>
              <a:t>Backwash siphon</a:t>
            </a:r>
          </a:p>
        </p:txBody>
      </p:sp>
      <p:sp>
        <p:nvSpPr>
          <p:cNvPr id="5" name="TextBox 4"/>
          <p:cNvSpPr txBox="1"/>
          <p:nvPr/>
        </p:nvSpPr>
        <p:spPr>
          <a:xfrm rot="16418870">
            <a:off x="4119828" y="2623128"/>
            <a:ext cx="2799164" cy="523220"/>
          </a:xfrm>
          <a:prstGeom prst="rect">
            <a:avLst/>
          </a:prstGeom>
          <a:noFill/>
        </p:spPr>
        <p:txBody>
          <a:bodyPr wrap="none" rtlCol="0">
            <a:spAutoFit/>
          </a:bodyPr>
          <a:lstStyle/>
          <a:p>
            <a:r>
              <a:rPr lang="en-US" sz="2800" dirty="0"/>
              <a:t>Backwash siphon</a:t>
            </a:r>
          </a:p>
        </p:txBody>
      </p:sp>
      <p:cxnSp>
        <p:nvCxnSpPr>
          <p:cNvPr id="7" name="Straight Arrow Connector 6"/>
          <p:cNvCxnSpPr/>
          <p:nvPr/>
        </p:nvCxnSpPr>
        <p:spPr>
          <a:xfrm>
            <a:off x="3886200" y="1014147"/>
            <a:ext cx="0" cy="457200"/>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5638800" y="1005824"/>
            <a:ext cx="30343" cy="473845"/>
          </a:xfrm>
          <a:prstGeom prst="straightConnector1">
            <a:avLst/>
          </a:prstGeom>
          <a:ln w="5715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1876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159"/>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06834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37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35296" y="-9832"/>
            <a:ext cx="762000" cy="67954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43327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280"/>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800100"/>
            <a:ext cx="9144000" cy="6057900"/>
          </a:xfrm>
          <a:prstGeom prst="rect">
            <a:avLst/>
          </a:prstGeom>
          <a:noFill/>
          <a:ln>
            <a:noFill/>
          </a:ln>
        </p:spPr>
      </p:pic>
    </p:spTree>
    <p:extLst>
      <p:ext uri="{BB962C8B-B14F-4D97-AF65-F5344CB8AC3E}">
        <p14:creationId xmlns:p14="http://schemas.microsoft.com/office/powerpoint/2010/main" val="350328106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descr="DSC_0437"/>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1409700"/>
            <a:ext cx="9144000" cy="6057900"/>
          </a:xfrm>
          <a:prstGeom prst="rect">
            <a:avLst/>
          </a:prstGeom>
          <a:noFill/>
          <a:ln>
            <a:noFill/>
          </a:ln>
        </p:spPr>
      </p:pic>
      <p:sp>
        <p:nvSpPr>
          <p:cNvPr id="3" name="TextBox 2"/>
          <p:cNvSpPr txBox="1"/>
          <p:nvPr/>
        </p:nvSpPr>
        <p:spPr>
          <a:xfrm rot="350238">
            <a:off x="1057868" y="2227609"/>
            <a:ext cx="2448926" cy="2246769"/>
          </a:xfrm>
          <a:prstGeom prst="rect">
            <a:avLst/>
          </a:prstGeom>
          <a:noFill/>
        </p:spPr>
        <p:txBody>
          <a:bodyPr wrap="square" rtlCol="0">
            <a:spAutoFit/>
          </a:bodyPr>
          <a:lstStyle/>
          <a:p>
            <a:r>
              <a:rPr lang="en-US" sz="2800" dirty="0">
                <a:latin typeface="+mn-lt"/>
              </a:rPr>
              <a:t>Flocculated water </a:t>
            </a:r>
          </a:p>
          <a:p>
            <a:r>
              <a:rPr lang="en-US" sz="2800" dirty="0"/>
              <a:t>e</a:t>
            </a:r>
            <a:r>
              <a:rPr lang="en-US" sz="2800" dirty="0">
                <a:latin typeface="+mn-lt"/>
              </a:rPr>
              <a:t>ntering the sedimentation </a:t>
            </a:r>
            <a:r>
              <a:rPr lang="en-US" sz="2800" dirty="0"/>
              <a:t>t</a:t>
            </a:r>
            <a:r>
              <a:rPr lang="en-US" sz="2800" dirty="0">
                <a:latin typeface="+mn-lt"/>
              </a:rPr>
              <a:t>ank</a:t>
            </a:r>
          </a:p>
        </p:txBody>
      </p:sp>
      <p:sp>
        <p:nvSpPr>
          <p:cNvPr id="4" name="TextBox 3"/>
          <p:cNvSpPr txBox="1"/>
          <p:nvPr/>
        </p:nvSpPr>
        <p:spPr>
          <a:xfrm>
            <a:off x="7086600" y="2341746"/>
            <a:ext cx="1295400" cy="954107"/>
          </a:xfrm>
          <a:prstGeom prst="rect">
            <a:avLst/>
          </a:prstGeom>
          <a:noFill/>
        </p:spPr>
        <p:txBody>
          <a:bodyPr wrap="square" rtlCol="0">
            <a:spAutoFit/>
          </a:bodyPr>
          <a:lstStyle/>
          <a:p>
            <a:r>
              <a:rPr lang="en-US" sz="2800" dirty="0">
                <a:latin typeface="+mn-lt"/>
              </a:rPr>
              <a:t>Settled water</a:t>
            </a:r>
          </a:p>
        </p:txBody>
      </p:sp>
      <p:cxnSp>
        <p:nvCxnSpPr>
          <p:cNvPr id="6" name="Straight Arrow Connector 5"/>
          <p:cNvCxnSpPr/>
          <p:nvPr/>
        </p:nvCxnSpPr>
        <p:spPr>
          <a:xfrm flipH="1">
            <a:off x="6096000" y="2818799"/>
            <a:ext cx="990600" cy="53400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 name="Picture 2" descr="https://lh6.googleusercontent.com/-khPS_1Dx_mg/U4yW6v-TlHI/AAAAAAAAuoU/JOmPFiBzZcY/s800/IMG_3891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6736" y="-28575"/>
            <a:ext cx="1425778" cy="142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5422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4" name="Rectangle 3">
            <a:extLst>
              <a:ext uri="{FF2B5EF4-FFF2-40B4-BE49-F238E27FC236}">
                <a16:creationId xmlns:a16="http://schemas.microsoft.com/office/drawing/2014/main" id="{FC31D89C-DE2D-4949-A642-35D70303BE2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b="1" dirty="0"/>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13041660-72B1-46FF-A916-4DEE05FDD917}"/>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DBD93A4D-FDE9-4AE8-B6B6-2B17D06C53D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123EFB7B-1B58-4067-9563-55498E43FCF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894AE154-40DC-41E9-A7D3-9ACC70A2DC5A}"/>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3FA5DCDE-3AE7-4EBF-9D70-9A60C86CC67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0837441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Key Ideas</a:t>
            </a:r>
          </a:p>
        </p:txBody>
      </p:sp>
      <p:sp>
        <p:nvSpPr>
          <p:cNvPr id="3" name="Content Placeholder 2"/>
          <p:cNvSpPr>
            <a:spLocks noGrp="1"/>
          </p:cNvSpPr>
          <p:nvPr>
            <p:ph idx="1"/>
          </p:nvPr>
        </p:nvSpPr>
        <p:spPr/>
        <p:txBody>
          <a:bodyPr/>
          <a:lstStyle/>
          <a:p>
            <a:r>
              <a:rPr lang="en-US" dirty="0"/>
              <a:t>AguaClara is </a:t>
            </a:r>
            <a:r>
              <a:rPr lang="en-US" b="1" dirty="0"/>
              <a:t>open source </a:t>
            </a:r>
            <a:r>
              <a:rPr lang="en-US" dirty="0"/>
              <a:t>engineering: </a:t>
            </a:r>
          </a:p>
          <a:p>
            <a:pPr lvl="1"/>
            <a:r>
              <a:rPr lang="en-US" dirty="0"/>
              <a:t>Many inventions, </a:t>
            </a:r>
            <a:r>
              <a:rPr lang="en-US" b="1" dirty="0"/>
              <a:t>ZERO patents</a:t>
            </a:r>
          </a:p>
          <a:p>
            <a:pPr lvl="1"/>
            <a:r>
              <a:rPr lang="en-US" dirty="0"/>
              <a:t>Our technologies are described on our website and published in the literature. </a:t>
            </a:r>
          </a:p>
          <a:p>
            <a:pPr lvl="1"/>
            <a:r>
              <a:rPr lang="en-US" dirty="0"/>
              <a:t>Our </a:t>
            </a:r>
            <a:r>
              <a:rPr lang="en-US" dirty="0">
                <a:hlinkClick r:id="rId3"/>
              </a:rPr>
              <a:t>example designs are available on the web</a:t>
            </a:r>
            <a:r>
              <a:rPr lang="en-US" dirty="0"/>
              <a:t>! </a:t>
            </a:r>
          </a:p>
          <a:p>
            <a:r>
              <a:rPr lang="en-US" dirty="0"/>
              <a:t>Our technologies </a:t>
            </a:r>
            <a:r>
              <a:rPr lang="en-US" b="1" dirty="0"/>
              <a:t>use ZERO electricity </a:t>
            </a:r>
            <a:r>
              <a:rPr lang="en-US" dirty="0"/>
              <a:t>(except for batteries in the </a:t>
            </a:r>
            <a:r>
              <a:rPr lang="en-US" dirty="0" err="1"/>
              <a:t>turbidimeters</a:t>
            </a:r>
            <a:r>
              <a:rPr lang="en-US" dirty="0"/>
              <a:t>)</a:t>
            </a:r>
          </a:p>
          <a:p>
            <a:r>
              <a:rPr lang="en-US" dirty="0"/>
              <a:t>Our innovation is based on </a:t>
            </a:r>
            <a:r>
              <a:rPr lang="en-US" b="1" dirty="0"/>
              <a:t>feedback</a:t>
            </a:r>
            <a:r>
              <a:rPr lang="en-US" dirty="0"/>
              <a:t> and ongoing connections with plant operators</a:t>
            </a:r>
          </a:p>
        </p:txBody>
      </p:sp>
    </p:spTree>
    <p:extLst>
      <p:ext uri="{BB962C8B-B14F-4D97-AF65-F5344CB8AC3E}">
        <p14:creationId xmlns:p14="http://schemas.microsoft.com/office/powerpoint/2010/main" val="353807478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Inventing Perfection</a:t>
            </a:r>
          </a:p>
        </p:txBody>
      </p:sp>
      <p:sp>
        <p:nvSpPr>
          <p:cNvPr id="3" name="Content Placeholder 2"/>
          <p:cNvSpPr>
            <a:spLocks noGrp="1"/>
          </p:cNvSpPr>
          <p:nvPr>
            <p:ph idx="1"/>
          </p:nvPr>
        </p:nvSpPr>
        <p:spPr>
          <a:xfrm>
            <a:off x="228600" y="1600200"/>
            <a:ext cx="8229600" cy="4525963"/>
          </a:xfrm>
        </p:spPr>
        <p:txBody>
          <a:bodyPr/>
          <a:lstStyle/>
          <a:p>
            <a:r>
              <a:rPr lang="en-US" i="1" dirty="0"/>
              <a:t>“Furthermore, as the full scale plant is already in operation, the need for further design changes is not clear.”</a:t>
            </a:r>
            <a:br>
              <a:rPr lang="en-US" i="1" dirty="0"/>
            </a:br>
            <a:r>
              <a:rPr lang="en-US" i="1" dirty="0"/>
              <a:t>			-(Anonymous Reviewer)</a:t>
            </a:r>
          </a:p>
          <a:p>
            <a:r>
              <a:rPr lang="en-US" i="1" dirty="0"/>
              <a:t>Ideas spring fully formed </a:t>
            </a:r>
            <a:br>
              <a:rPr lang="en-US" i="1" dirty="0"/>
            </a:br>
            <a:r>
              <a:rPr lang="en-US" i="1" dirty="0"/>
              <a:t>from their creator’s mind?</a:t>
            </a:r>
          </a:p>
          <a:p>
            <a:r>
              <a:rPr lang="en-US" dirty="0"/>
              <a:t>Athena leaped from Zeus's </a:t>
            </a:r>
            <a:br>
              <a:rPr lang="en-US" dirty="0"/>
            </a:br>
            <a:r>
              <a:rPr lang="en-US" dirty="0"/>
              <a:t>head, fully grown and armed</a:t>
            </a:r>
          </a:p>
          <a:p>
            <a:endParaRPr lang="en-US" i="1" dirty="0"/>
          </a:p>
          <a:p>
            <a:endParaRPr lang="en-US" dirty="0"/>
          </a:p>
          <a:p>
            <a:endParaRPr lang="en-US" dirty="0"/>
          </a:p>
        </p:txBody>
      </p:sp>
      <p:sp>
        <p:nvSpPr>
          <p:cNvPr id="4" name="TextBox 3"/>
          <p:cNvSpPr txBox="1"/>
          <p:nvPr/>
        </p:nvSpPr>
        <p:spPr>
          <a:xfrm>
            <a:off x="685800" y="6248400"/>
            <a:ext cx="5667705" cy="461665"/>
          </a:xfrm>
          <a:prstGeom prst="rect">
            <a:avLst/>
          </a:prstGeom>
          <a:noFill/>
        </p:spPr>
        <p:txBody>
          <a:bodyPr wrap="none" rtlCol="0">
            <a:spAutoFit/>
          </a:bodyPr>
          <a:lstStyle/>
          <a:p>
            <a:r>
              <a:rPr lang="en-US" sz="2400" dirty="0">
                <a:hlinkClick r:id="rId3"/>
              </a:rPr>
              <a:t>http://designserver.cee.cornell.edu/Designs</a:t>
            </a:r>
            <a:endParaRPr lang="en-US" sz="2400" dirty="0">
              <a:latin typeface="+mn-lt"/>
            </a:endParaRPr>
          </a:p>
        </p:txBody>
      </p:sp>
      <p:pic>
        <p:nvPicPr>
          <p:cNvPr id="143362" name="Picture 2" descr="Birth of Athena from the head of Zeus, with Hephaestus | Greek vase, Athenian black figure kylix"/>
          <p:cNvPicPr>
            <a:picLocks noChangeAspect="1" noChangeArrowheads="1"/>
          </p:cNvPicPr>
          <p:nvPr/>
        </p:nvPicPr>
        <p:blipFill>
          <a:blip r:embed="rId4" cstate="print"/>
          <a:srcRect/>
          <a:stretch>
            <a:fillRect/>
          </a:stretch>
        </p:blipFill>
        <p:spPr bwMode="auto">
          <a:xfrm>
            <a:off x="5704300" y="3733800"/>
            <a:ext cx="3287299" cy="2299133"/>
          </a:xfrm>
          <a:prstGeom prst="rect">
            <a:avLst/>
          </a:prstGeom>
          <a:noFill/>
        </p:spPr>
      </p:pic>
    </p:spTree>
    <p:extLst>
      <p:ext uri="{BB962C8B-B14F-4D97-AF65-F5344CB8AC3E}">
        <p14:creationId xmlns:p14="http://schemas.microsoft.com/office/powerpoint/2010/main" val="210361684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Resilience</a:t>
            </a:r>
          </a:p>
        </p:txBody>
      </p:sp>
      <p:sp>
        <p:nvSpPr>
          <p:cNvPr id="3" name="Content Placeholder 2"/>
          <p:cNvSpPr>
            <a:spLocks noGrp="1"/>
          </p:cNvSpPr>
          <p:nvPr>
            <p:ph idx="1"/>
          </p:nvPr>
        </p:nvSpPr>
        <p:spPr/>
        <p:txBody>
          <a:bodyPr/>
          <a:lstStyle/>
          <a:p>
            <a:r>
              <a:rPr lang="en-US" dirty="0"/>
              <a:t>We sometimes make the mistake of designing for steady state and forgetting about startup (NYC blackout in 1977</a:t>
            </a:r>
          </a:p>
          <a:p>
            <a:r>
              <a:rPr lang="en-US" dirty="0"/>
              <a:t>The USA has had stability for decades</a:t>
            </a:r>
          </a:p>
          <a:p>
            <a:pPr lvl="1"/>
            <a:r>
              <a:rPr lang="en-US" dirty="0"/>
              <a:t>Climate change is changing that</a:t>
            </a:r>
          </a:p>
          <a:p>
            <a:pPr lvl="1"/>
            <a:r>
              <a:rPr lang="en-US" dirty="0"/>
              <a:t>A breakdown in global trade could block replacement parts</a:t>
            </a:r>
          </a:p>
          <a:p>
            <a:r>
              <a:rPr lang="en-US" dirty="0"/>
              <a:t>Water supply is critical infrastructure and should be designed for resilience and rapid recovery after a disaster</a:t>
            </a:r>
          </a:p>
          <a:p>
            <a:endParaRPr lang="en-US" dirty="0"/>
          </a:p>
        </p:txBody>
      </p:sp>
    </p:spTree>
    <p:extLst>
      <p:ext uri="{BB962C8B-B14F-4D97-AF65-F5344CB8AC3E}">
        <p14:creationId xmlns:p14="http://schemas.microsoft.com/office/powerpoint/2010/main" val="244561335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66699" y="1600200"/>
            <a:ext cx="4305302" cy="3886200"/>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0" y="4305299"/>
                </a:moveTo>
                <a:lnTo>
                  <a:pt x="0" y="717564"/>
                </a:lnTo>
                <a:cubicBezTo>
                  <a:pt x="0" y="321265"/>
                  <a:pt x="112942" y="1"/>
                  <a:pt x="252263" y="1"/>
                </a:cubicBezTo>
                <a:lnTo>
                  <a:pt x="2552699" y="1"/>
                </a:lnTo>
                <a:lnTo>
                  <a:pt x="2552699" y="4305299"/>
                </a:lnTo>
                <a:lnTo>
                  <a:pt x="0" y="43052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Implementation COST</a:t>
            </a:r>
          </a:p>
          <a:p>
            <a:pPr lvl="0" algn="ctr" defTabSz="977900">
              <a:lnSpc>
                <a:spcPct val="90000"/>
              </a:lnSpc>
              <a:spcBef>
                <a:spcPct val="0"/>
              </a:spcBef>
              <a:spcAft>
                <a:spcPct val="35000"/>
              </a:spcAft>
            </a:pPr>
            <a:r>
              <a:rPr lang="en-US" sz="2200" kern="1200" dirty="0"/>
              <a:t>$100,000 + $8000 per L/s of capacity*</a:t>
            </a:r>
          </a:p>
        </p:txBody>
      </p:sp>
      <p:sp>
        <p:nvSpPr>
          <p:cNvPr id="5" name="Freeform 4"/>
          <p:cNvSpPr/>
          <p:nvPr/>
        </p:nvSpPr>
        <p:spPr>
          <a:xfrm>
            <a:off x="4571999" y="1600200"/>
            <a:ext cx="4305301" cy="3886199"/>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0" y="0"/>
                </a:moveTo>
                <a:lnTo>
                  <a:pt x="3879842" y="0"/>
                </a:lnTo>
                <a:cubicBezTo>
                  <a:pt x="4114816" y="0"/>
                  <a:pt x="4305300" y="190484"/>
                  <a:pt x="4305300" y="425458"/>
                </a:cubicBezTo>
                <a:lnTo>
                  <a:pt x="4305300" y="2552699"/>
                </a:lnTo>
                <a:lnTo>
                  <a:pt x="0" y="2552699"/>
                </a:lnTo>
                <a:lnTo>
                  <a:pt x="0" y="0"/>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4" tIns="156464" rIns="156464" bIns="794638" numCol="1" spcCol="1270" anchor="t" anchorCtr="0">
            <a:noAutofit/>
          </a:bodyPr>
          <a:lstStyle/>
          <a:p>
            <a:pPr lvl="0" algn="ctr" defTabSz="977900">
              <a:lnSpc>
                <a:spcPct val="90000"/>
              </a:lnSpc>
              <a:spcBef>
                <a:spcPct val="0"/>
              </a:spcBef>
              <a:spcAft>
                <a:spcPct val="35000"/>
              </a:spcAft>
            </a:pPr>
            <a:r>
              <a:rPr lang="en-US" sz="2200" u="sng" kern="1200" dirty="0"/>
              <a:t>OPERATING COST</a:t>
            </a:r>
          </a:p>
          <a:p>
            <a:pPr lvl="0" algn="ctr" defTabSz="977900">
              <a:lnSpc>
                <a:spcPct val="90000"/>
              </a:lnSpc>
              <a:spcBef>
                <a:spcPct val="0"/>
              </a:spcBef>
              <a:spcAft>
                <a:spcPct val="35000"/>
              </a:spcAft>
            </a:pPr>
            <a:r>
              <a:rPr lang="en-US" sz="2200" kern="1200" dirty="0"/>
              <a:t>$5 per person per year</a:t>
            </a:r>
          </a:p>
          <a:p>
            <a:pPr lvl="0" algn="ctr" defTabSz="977900">
              <a:lnSpc>
                <a:spcPct val="90000"/>
              </a:lnSpc>
              <a:spcBef>
                <a:spcPct val="0"/>
              </a:spcBef>
              <a:spcAft>
                <a:spcPct val="35000"/>
              </a:spcAft>
            </a:pPr>
            <a:r>
              <a:rPr lang="en-US" sz="2200" kern="1200" dirty="0"/>
              <a:t>or $50 per </a:t>
            </a:r>
            <a:r>
              <a:rPr lang="en-US" sz="2200" b="1" kern="1200" dirty="0"/>
              <a:t>million</a:t>
            </a:r>
            <a:r>
              <a:rPr lang="en-US" sz="2200" kern="1200" dirty="0"/>
              <a:t> liters</a:t>
            </a:r>
          </a:p>
        </p:txBody>
      </p:sp>
      <p:sp>
        <p:nvSpPr>
          <p:cNvPr id="6" name="Freeform 5"/>
          <p:cNvSpPr/>
          <p:nvPr/>
        </p:nvSpPr>
        <p:spPr>
          <a:xfrm>
            <a:off x="266700" y="5486399"/>
            <a:ext cx="4305301" cy="1219198"/>
          </a:xfrm>
          <a:custGeom>
            <a:avLst/>
            <a:gdLst>
              <a:gd name="connsiteX0" fmla="*/ 0 w 4305300"/>
              <a:gd name="connsiteY0" fmla="*/ 0 h 2552699"/>
              <a:gd name="connsiteX1" fmla="*/ 3879842 w 4305300"/>
              <a:gd name="connsiteY1" fmla="*/ 0 h 2552699"/>
              <a:gd name="connsiteX2" fmla="*/ 4305300 w 4305300"/>
              <a:gd name="connsiteY2" fmla="*/ 425458 h 2552699"/>
              <a:gd name="connsiteX3" fmla="*/ 4305300 w 4305300"/>
              <a:gd name="connsiteY3" fmla="*/ 2552699 h 2552699"/>
              <a:gd name="connsiteX4" fmla="*/ 0 w 4305300"/>
              <a:gd name="connsiteY4" fmla="*/ 2552699 h 2552699"/>
              <a:gd name="connsiteX5" fmla="*/ 0 w 4305300"/>
              <a:gd name="connsiteY5" fmla="*/ 0 h 255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5300" h="2552699">
                <a:moveTo>
                  <a:pt x="4305300" y="2552699"/>
                </a:moveTo>
                <a:lnTo>
                  <a:pt x="425458" y="2552699"/>
                </a:lnTo>
                <a:cubicBezTo>
                  <a:pt x="190484" y="2552699"/>
                  <a:pt x="0" y="2362215"/>
                  <a:pt x="0" y="2127241"/>
                </a:cubicBezTo>
                <a:lnTo>
                  <a:pt x="0" y="0"/>
                </a:lnTo>
                <a:lnTo>
                  <a:pt x="4305300" y="0"/>
                </a:lnTo>
                <a:lnTo>
                  <a:pt x="4305300" y="2552699"/>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3" tIns="182880" rIns="156465" bIns="156463" numCol="1" spcCol="1270" anchor="t" anchorCtr="0">
            <a:noAutofit/>
          </a:bodyPr>
          <a:lstStyle/>
          <a:p>
            <a:pPr lvl="0" algn="ctr" defTabSz="977900">
              <a:lnSpc>
                <a:spcPct val="90000"/>
              </a:lnSpc>
              <a:spcBef>
                <a:spcPct val="0"/>
              </a:spcBef>
              <a:spcAft>
                <a:spcPct val="35000"/>
              </a:spcAft>
            </a:pPr>
            <a:endParaRPr lang="en-US" sz="2200" kern="1200" dirty="0"/>
          </a:p>
        </p:txBody>
      </p:sp>
      <p:sp>
        <p:nvSpPr>
          <p:cNvPr id="7" name="Freeform 6"/>
          <p:cNvSpPr/>
          <p:nvPr/>
        </p:nvSpPr>
        <p:spPr>
          <a:xfrm>
            <a:off x="4571999" y="5486400"/>
            <a:ext cx="4305301" cy="1219198"/>
          </a:xfrm>
          <a:custGeom>
            <a:avLst/>
            <a:gdLst>
              <a:gd name="connsiteX0" fmla="*/ 0 w 2552699"/>
              <a:gd name="connsiteY0" fmla="*/ 0 h 4305300"/>
              <a:gd name="connsiteX1" fmla="*/ 2127241 w 2552699"/>
              <a:gd name="connsiteY1" fmla="*/ 0 h 4305300"/>
              <a:gd name="connsiteX2" fmla="*/ 2552699 w 2552699"/>
              <a:gd name="connsiteY2" fmla="*/ 425458 h 4305300"/>
              <a:gd name="connsiteX3" fmla="*/ 2552699 w 2552699"/>
              <a:gd name="connsiteY3" fmla="*/ 4305300 h 4305300"/>
              <a:gd name="connsiteX4" fmla="*/ 0 w 2552699"/>
              <a:gd name="connsiteY4" fmla="*/ 4305300 h 4305300"/>
              <a:gd name="connsiteX5" fmla="*/ 0 w 2552699"/>
              <a:gd name="connsiteY5" fmla="*/ 0 h 430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52699" h="4305300">
                <a:moveTo>
                  <a:pt x="2552699" y="1"/>
                </a:moveTo>
                <a:lnTo>
                  <a:pt x="2552699" y="3587736"/>
                </a:lnTo>
                <a:cubicBezTo>
                  <a:pt x="2552699" y="3984035"/>
                  <a:pt x="2439757" y="4305299"/>
                  <a:pt x="2300436" y="4305299"/>
                </a:cubicBezTo>
                <a:lnTo>
                  <a:pt x="0" y="4305299"/>
                </a:lnTo>
                <a:lnTo>
                  <a:pt x="0" y="1"/>
                </a:lnTo>
                <a:lnTo>
                  <a:pt x="2552699" y="1"/>
                </a:lnTo>
                <a:close/>
              </a:path>
            </a:pathLst>
          </a:custGeom>
          <a:ln>
            <a:solidFill>
              <a:schemeClr val="accent1"/>
            </a:solidFill>
          </a:ln>
        </p:spPr>
        <p:style>
          <a:lnRef idx="3">
            <a:schemeClr val="accent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1">
              <a:hueOff val="0"/>
              <a:satOff val="0"/>
              <a:lumOff val="0"/>
              <a:alphaOff val="0"/>
            </a:schemeClr>
          </a:fontRef>
        </p:style>
        <p:txBody>
          <a:bodyPr spcFirstLastPara="0" vert="horz" wrap="square" lIns="156465" tIns="182880" rIns="156464" bIns="156464" numCol="1" spcCol="1270" anchor="t" anchorCtr="0">
            <a:noAutofit/>
          </a:bodyPr>
          <a:lstStyle/>
          <a:p>
            <a:pPr lvl="0" algn="ctr" defTabSz="977900">
              <a:lnSpc>
                <a:spcPct val="90000"/>
              </a:lnSpc>
              <a:spcBef>
                <a:spcPct val="0"/>
              </a:spcBef>
              <a:spcAft>
                <a:spcPct val="35000"/>
              </a:spcAft>
            </a:pPr>
            <a:endParaRPr lang="en-US" sz="2200" kern="1200" dirty="0"/>
          </a:p>
        </p:txBody>
      </p:sp>
      <p:pic>
        <p:nvPicPr>
          <p:cNvPr id="9" name="Picture 2" descr="https://lh4.googleusercontent.com/-JDVXt4qs_mM/Uu_bub_jnuI/AAAAAAAAtpQ/QNSessXKpxs/s912/IMG_3373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347678"/>
            <a:ext cx="3212770" cy="210309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p:cNvSpPr>
            <a:spLocks noGrp="1"/>
          </p:cNvSpPr>
          <p:nvPr>
            <p:ph type="title"/>
          </p:nvPr>
        </p:nvSpPr>
        <p:spPr>
          <a:xfrm>
            <a:off x="457200" y="228600"/>
            <a:ext cx="8458200" cy="767023"/>
          </a:xfrm>
        </p:spPr>
        <p:txBody>
          <a:bodyPr/>
          <a:lstStyle/>
          <a:p>
            <a:r>
              <a:rPr lang="en-US" dirty="0"/>
              <a:t>How Much Does it Cost?</a:t>
            </a:r>
          </a:p>
        </p:txBody>
      </p:sp>
      <p:pic>
        <p:nvPicPr>
          <p:cNvPr id="4099" name="Picture 3"/>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206835" y="3347678"/>
            <a:ext cx="3209544" cy="2096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4495800" y="5510150"/>
            <a:ext cx="152400" cy="117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0" y="5697895"/>
            <a:ext cx="4572000" cy="820225"/>
          </a:xfrm>
          <a:prstGeom prst="rect">
            <a:avLst/>
          </a:prstGeom>
        </p:spPr>
        <p:txBody>
          <a:bodyPr>
            <a:spAutoFit/>
          </a:bodyPr>
          <a:lstStyle/>
          <a:p>
            <a:pPr lvl="0" algn="ctr" defTabSz="977900">
              <a:lnSpc>
                <a:spcPct val="90000"/>
              </a:lnSpc>
              <a:spcBef>
                <a:spcPct val="0"/>
              </a:spcBef>
              <a:spcAft>
                <a:spcPct val="35000"/>
              </a:spcAft>
            </a:pPr>
            <a:r>
              <a:rPr lang="en-US" sz="2200" u="sng" dirty="0">
                <a:solidFill>
                  <a:srgbClr val="000000">
                    <a:hueOff val="0"/>
                    <a:satOff val="0"/>
                    <a:lumOff val="0"/>
                    <a:alphaOff val="0"/>
                  </a:srgbClr>
                </a:solidFill>
              </a:rPr>
              <a:t>ELECTRICITY COST</a:t>
            </a:r>
          </a:p>
          <a:p>
            <a:pPr lvl="0" algn="ctr" defTabSz="977900">
              <a:lnSpc>
                <a:spcPct val="90000"/>
              </a:lnSpc>
              <a:spcBef>
                <a:spcPct val="0"/>
              </a:spcBef>
              <a:spcAft>
                <a:spcPct val="35000"/>
              </a:spcAft>
            </a:pPr>
            <a:r>
              <a:rPr lang="en-US" sz="2200" dirty="0">
                <a:solidFill>
                  <a:srgbClr val="000000">
                    <a:hueOff val="0"/>
                    <a:satOff val="0"/>
                    <a:lumOff val="0"/>
                    <a:alphaOff val="0"/>
                  </a:srgbClr>
                </a:solidFill>
              </a:rPr>
              <a:t>ZERO	</a:t>
            </a:r>
          </a:p>
        </p:txBody>
      </p:sp>
      <p:sp>
        <p:nvSpPr>
          <p:cNvPr id="3" name="Rectangle 2"/>
          <p:cNvSpPr/>
          <p:nvPr/>
        </p:nvSpPr>
        <p:spPr>
          <a:xfrm>
            <a:off x="3200400" y="1019373"/>
            <a:ext cx="3417923" cy="369332"/>
          </a:xfrm>
          <a:prstGeom prst="rect">
            <a:avLst/>
          </a:prstGeom>
        </p:spPr>
        <p:txBody>
          <a:bodyPr wrap="none">
            <a:spAutoFit/>
          </a:bodyPr>
          <a:lstStyle/>
          <a:p>
            <a:r>
              <a:rPr lang="en-US" dirty="0"/>
              <a:t>*Quick and rough cost estimates.</a:t>
            </a:r>
          </a:p>
        </p:txBody>
      </p:sp>
    </p:spTree>
    <p:extLst>
      <p:ext uri="{BB962C8B-B14F-4D97-AF65-F5344CB8AC3E}">
        <p14:creationId xmlns:p14="http://schemas.microsoft.com/office/powerpoint/2010/main" val="151707668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Reflections</a:t>
            </a:r>
          </a:p>
        </p:txBody>
      </p:sp>
      <p:sp>
        <p:nvSpPr>
          <p:cNvPr id="4" name="Content Placeholder 3"/>
          <p:cNvSpPr>
            <a:spLocks noGrp="1"/>
          </p:cNvSpPr>
          <p:nvPr>
            <p:ph idx="1"/>
          </p:nvPr>
        </p:nvSpPr>
        <p:spPr>
          <a:xfrm>
            <a:off x="1676400" y="1676400"/>
            <a:ext cx="5257800" cy="4525963"/>
          </a:xfrm>
        </p:spPr>
        <p:txBody>
          <a:bodyPr/>
          <a:lstStyle/>
          <a:p>
            <a:r>
              <a:rPr lang="en-US" dirty="0"/>
              <a:t>Technology and Engineering Philosophy matter! </a:t>
            </a:r>
          </a:p>
          <a:p>
            <a:r>
              <a:rPr lang="en-US" dirty="0"/>
              <a:t>Infrastructure failures are linked to design choices</a:t>
            </a:r>
          </a:p>
          <a:p>
            <a:r>
              <a:rPr lang="en-US" dirty="0"/>
              <a:t>We design for Simplicity on the other side of Complexity</a:t>
            </a:r>
          </a:p>
          <a:p>
            <a:endParaRPr lang="en-US" dirty="0"/>
          </a:p>
        </p:txBody>
      </p:sp>
      <p:pic>
        <p:nvPicPr>
          <p:cNvPr id="5" name="Picture 4" descr="https://lh5.googleusercontent.com/-EI4U3Dd4OXk/S1xWSNnkiTI/AAAAAAAANZM/Iq9YddyMVGI/s576/DSC03039.JPG"/>
          <p:cNvPicPr>
            <a:picLocks noChangeAspect="1" noChangeArrowheads="1"/>
          </p:cNvPicPr>
          <p:nvPr/>
        </p:nvPicPr>
        <p:blipFill>
          <a:blip r:embed="rId3" cstate="print"/>
          <a:srcRect/>
          <a:stretch>
            <a:fillRect/>
          </a:stretch>
        </p:blipFill>
        <p:spPr bwMode="auto">
          <a:xfrm>
            <a:off x="0" y="4394200"/>
            <a:ext cx="1447800" cy="1930400"/>
          </a:xfrm>
          <a:prstGeom prst="rect">
            <a:avLst/>
          </a:prstGeom>
          <a:noFill/>
        </p:spPr>
      </p:pic>
      <p:pic>
        <p:nvPicPr>
          <p:cNvPr id="6" name="Picture 2" descr="https://lh3.googleusercontent.com/_QuLPZg3XMcE/TTz3kuiY2nI/AAAAAAAAbmY/o12wSHakp6c/s576/AguaClara%20Honduras%20Trip%202011%20212.jpg"/>
          <p:cNvPicPr>
            <a:picLocks noChangeAspect="1" noChangeArrowheads="1"/>
          </p:cNvPicPr>
          <p:nvPr/>
        </p:nvPicPr>
        <p:blipFill>
          <a:blip r:embed="rId4" cstate="print"/>
          <a:srcRect/>
          <a:stretch>
            <a:fillRect/>
          </a:stretch>
        </p:blipFill>
        <p:spPr bwMode="auto">
          <a:xfrm>
            <a:off x="0" y="3144520"/>
            <a:ext cx="1600200" cy="1200151"/>
          </a:xfrm>
          <a:prstGeom prst="rect">
            <a:avLst/>
          </a:prstGeom>
          <a:noFill/>
        </p:spPr>
      </p:pic>
      <p:pic>
        <p:nvPicPr>
          <p:cNvPr id="8" name="Picture 2" descr="https://lh5.googleusercontent.com/-sDGyBEYct88/TyMEcRaw1MI/AAAAAAAAmOg/jwCZ4gigayY/s800/IMG_5569.JPG"/>
          <p:cNvPicPr>
            <a:picLocks noChangeAspect="1" noChangeArrowheads="1"/>
          </p:cNvPicPr>
          <p:nvPr/>
        </p:nvPicPr>
        <p:blipFill>
          <a:blip r:embed="rId5" cstate="print"/>
          <a:srcRect/>
          <a:stretch>
            <a:fillRect/>
          </a:stretch>
        </p:blipFill>
        <p:spPr bwMode="auto">
          <a:xfrm>
            <a:off x="6963597" y="3200400"/>
            <a:ext cx="2180403" cy="1455419"/>
          </a:xfrm>
          <a:prstGeom prst="rect">
            <a:avLst/>
          </a:prstGeom>
          <a:noFill/>
        </p:spPr>
      </p:pic>
      <p:pic>
        <p:nvPicPr>
          <p:cNvPr id="9" name="Picture 2" descr="https://lh5.googleusercontent.com/-gJLGZ0COH-A/UAQyf-oB38I/AAAAAAAAnow/GDw8blxex1o/s912/IMG_6541.JPG"/>
          <p:cNvPicPr>
            <a:picLocks noChangeAspect="1" noChangeArrowheads="1"/>
          </p:cNvPicPr>
          <p:nvPr/>
        </p:nvPicPr>
        <p:blipFill>
          <a:blip r:embed="rId6" cstate="print"/>
          <a:srcRect t="11250"/>
          <a:stretch>
            <a:fillRect/>
          </a:stretch>
        </p:blipFill>
        <p:spPr bwMode="auto">
          <a:xfrm>
            <a:off x="6954592" y="4800600"/>
            <a:ext cx="2189408" cy="1295400"/>
          </a:xfrm>
          <a:prstGeom prst="rect">
            <a:avLst/>
          </a:prstGeom>
          <a:noFill/>
        </p:spPr>
      </p:pic>
      <p:pic>
        <p:nvPicPr>
          <p:cNvPr id="10" name="Picture 2"/>
          <p:cNvPicPr>
            <a:picLocks noChangeAspect="1" noChangeArrowheads="1"/>
          </p:cNvPicPr>
          <p:nvPr/>
        </p:nvPicPr>
        <p:blipFill>
          <a:blip r:embed="rId7" cstate="screen"/>
          <a:srcRect/>
          <a:stretch>
            <a:fillRect/>
          </a:stretch>
        </p:blipFill>
        <p:spPr bwMode="auto">
          <a:xfrm>
            <a:off x="0" y="1803400"/>
            <a:ext cx="1727200" cy="1295400"/>
          </a:xfrm>
          <a:prstGeom prst="rect">
            <a:avLst/>
          </a:prstGeom>
          <a:noFill/>
          <a:ln w="9525">
            <a:noFill/>
            <a:miter lim="800000"/>
            <a:headEnd/>
            <a:tailEnd/>
          </a:ln>
        </p:spPr>
      </p:pic>
      <p:pic>
        <p:nvPicPr>
          <p:cNvPr id="11" name="Picture 10" descr="DSC_0159"/>
          <p:cNvPicPr>
            <a:picLocks noGrp="1" noChangeAspect="1"/>
          </p:cNvPicPr>
          <p:nvPr isPhoto="1"/>
        </p:nvPicPr>
        <p:blipFill>
          <a:blip r:embed="rId8" cstate="print">
            <a:lum/>
            <a:extLst>
              <a:ext uri="{28A0092B-C50C-407E-A947-70E740481C1C}">
                <a14:useLocalDpi xmlns:a14="http://schemas.microsoft.com/office/drawing/2010/main" val="0"/>
              </a:ext>
            </a:extLst>
          </a:blip>
          <a:stretch>
            <a:fillRect/>
          </a:stretch>
        </p:blipFill>
        <p:spPr>
          <a:xfrm>
            <a:off x="6963597" y="1613672"/>
            <a:ext cx="2180403" cy="1444517"/>
          </a:xfrm>
          <a:prstGeom prst="rect">
            <a:avLst/>
          </a:prstGeom>
          <a:noFill/>
          <a:ln>
            <a:noFill/>
          </a:ln>
        </p:spPr>
      </p:pic>
    </p:spTree>
    <p:extLst>
      <p:ext uri="{BB962C8B-B14F-4D97-AF65-F5344CB8AC3E}">
        <p14:creationId xmlns:p14="http://schemas.microsoft.com/office/powerpoint/2010/main" val="168207403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12" name="Rectangle 3">
            <a:extLst>
              <a:ext uri="{FF2B5EF4-FFF2-40B4-BE49-F238E27FC236}">
                <a16:creationId xmlns:a16="http://schemas.microsoft.com/office/drawing/2014/main" id="{B644E9DE-0EBF-4D3F-A465-F1492BDD564F}"/>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b="1" dirty="0"/>
              <a:t>The AguaClara Consortium</a:t>
            </a:r>
          </a:p>
          <a:p>
            <a:r>
              <a:rPr lang="en-US" sz="3400" dirty="0">
                <a:solidFill>
                  <a:schemeClr val="bg1">
                    <a:lumMod val="75000"/>
                  </a:schemeClr>
                </a:solidFill>
              </a:rPr>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495800"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13" name="Picture 2" descr="Birth of Athena from the head of Zeus, with Hephaestus | Greek vase, Athenian black figure kylix">
            <a:hlinkClick r:id="rId3" action="ppaction://hlinksldjump"/>
            <a:extLst>
              <a:ext uri="{FF2B5EF4-FFF2-40B4-BE49-F238E27FC236}">
                <a16:creationId xmlns:a16="http://schemas.microsoft.com/office/drawing/2014/main" id="{54859F29-5D5D-4334-8620-793A2FF6ED51}"/>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15" name="Picture 4" descr="http://cdn2-b.examiner.com/sites/default/files/styles/image_content_width/hash/4b/27/MIL%20on_0.jpg?itok=SBV-sY2u">
            <a:hlinkClick r:id="rId5" action="ppaction://hlinksldjump"/>
            <a:extLst>
              <a:ext uri="{FF2B5EF4-FFF2-40B4-BE49-F238E27FC236}">
                <a16:creationId xmlns:a16="http://schemas.microsoft.com/office/drawing/2014/main" id="{8EBBE370-C613-42BD-893F-E2CE130EF6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windmill">
            <a:hlinkClick r:id="rId7" action="ppaction://hlinksldjump"/>
            <a:extLst>
              <a:ext uri="{FF2B5EF4-FFF2-40B4-BE49-F238E27FC236}">
                <a16:creationId xmlns:a16="http://schemas.microsoft.com/office/drawing/2014/main" id="{77E89C0C-6AE6-4BD5-93D2-58A839DD66C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hlinkClick r:id="rId9" action="ppaction://hlinksldjump"/>
            <a:extLst>
              <a:ext uri="{FF2B5EF4-FFF2-40B4-BE49-F238E27FC236}">
                <a16:creationId xmlns:a16="http://schemas.microsoft.com/office/drawing/2014/main" id="{4E7BC59F-10FA-40BC-AE8E-EC1593A09A53}"/>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2" descr="https://lh4.googleusercontent.com/-JDVXt4qs_mM/Uu_bub_jnuI/AAAAAAAAtpQ/QNSessXKpxs/s912/IMG_3373a.jpg">
            <a:hlinkClick r:id="rId11" action="ppaction://hlinksldjump"/>
            <a:extLst>
              <a:ext uri="{FF2B5EF4-FFF2-40B4-BE49-F238E27FC236}">
                <a16:creationId xmlns:a16="http://schemas.microsoft.com/office/drawing/2014/main" id="{65A3A81A-DE3F-4BBF-948E-5D6B4F7897B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9"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11010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161724" y="1600805"/>
            <a:ext cx="8864292" cy="5068224"/>
            <a:chOff x="161724" y="1600805"/>
            <a:chExt cx="8864292" cy="5068224"/>
          </a:xfrm>
        </p:grpSpPr>
        <p:sp>
          <p:nvSpPr>
            <p:cNvPr id="25" name="Oval 24"/>
            <p:cNvSpPr/>
            <p:nvPr/>
          </p:nvSpPr>
          <p:spPr>
            <a:xfrm>
              <a:off x="4715482"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Finance</a:t>
              </a:r>
            </a:p>
          </p:txBody>
        </p:sp>
        <p:sp>
          <p:nvSpPr>
            <p:cNvPr id="26" name="Oval 25"/>
            <p:cNvSpPr/>
            <p:nvPr/>
          </p:nvSpPr>
          <p:spPr>
            <a:xfrm>
              <a:off x="1850670" y="4840229"/>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Implement</a:t>
              </a:r>
            </a:p>
          </p:txBody>
        </p:sp>
        <p:sp>
          <p:nvSpPr>
            <p:cNvPr id="27" name="Oval 26"/>
            <p:cNvSpPr/>
            <p:nvPr/>
          </p:nvSpPr>
          <p:spPr>
            <a:xfrm>
              <a:off x="1850670"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R&amp;D</a:t>
              </a:r>
            </a:p>
          </p:txBody>
        </p:sp>
        <p:sp>
          <p:nvSpPr>
            <p:cNvPr id="28" name="Oval 27"/>
            <p:cNvSpPr/>
            <p:nvPr/>
          </p:nvSpPr>
          <p:spPr>
            <a:xfrm>
              <a:off x="4715482" y="1600805"/>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Transfer</a:t>
              </a:r>
            </a:p>
          </p:txBody>
        </p:sp>
        <p:sp>
          <p:nvSpPr>
            <p:cNvPr id="29" name="Oval 28"/>
            <p:cNvSpPr/>
            <p:nvPr/>
          </p:nvSpPr>
          <p:spPr>
            <a:xfrm>
              <a:off x="161724"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Operate</a:t>
              </a:r>
            </a:p>
          </p:txBody>
        </p:sp>
        <p:sp>
          <p:nvSpPr>
            <p:cNvPr id="30" name="Oval 29"/>
            <p:cNvSpPr/>
            <p:nvPr/>
          </p:nvSpPr>
          <p:spPr>
            <a:xfrm>
              <a:off x="6282816" y="3220517"/>
              <a:ext cx="2743200" cy="1828800"/>
            </a:xfrm>
            <a:prstGeom prst="ellipse">
              <a:avLst/>
            </a:prstGeom>
            <a:solidFill>
              <a:schemeClr val="bg1"/>
            </a:solid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mbria" panose="02040503050406030204" pitchFamily="18" charset="0"/>
                </a:rPr>
                <a:t>Market</a:t>
              </a:r>
            </a:p>
          </p:txBody>
        </p:sp>
      </p:grpSp>
      <p:sp>
        <p:nvSpPr>
          <p:cNvPr id="2" name="Title 1"/>
          <p:cNvSpPr>
            <a:spLocks noGrp="1"/>
          </p:cNvSpPr>
          <p:nvPr>
            <p:ph type="title"/>
          </p:nvPr>
        </p:nvSpPr>
        <p:spPr/>
        <p:txBody>
          <a:bodyPr/>
          <a:lstStyle/>
          <a:p>
            <a:r>
              <a:rPr lang="en-US" dirty="0"/>
              <a:t>AguaClara Consortium</a:t>
            </a:r>
          </a:p>
        </p:txBody>
      </p:sp>
      <p:grpSp>
        <p:nvGrpSpPr>
          <p:cNvPr id="5" name="Group 4"/>
          <p:cNvGrpSpPr/>
          <p:nvPr/>
        </p:nvGrpSpPr>
        <p:grpSpPr>
          <a:xfrm>
            <a:off x="4865018" y="5080372"/>
            <a:ext cx="2403637" cy="1390821"/>
            <a:chOff x="4865018" y="5080372"/>
            <a:chExt cx="2403637" cy="1390821"/>
          </a:xfrm>
        </p:grpSpPr>
        <p:pic>
          <p:nvPicPr>
            <p:cNvPr id="14" name="Picture 13"/>
            <p:cNvPicPr>
              <a:picLocks noChangeAspect="1"/>
            </p:cNvPicPr>
            <p:nvPr/>
          </p:nvPicPr>
          <p:blipFill rotWithShape="1">
            <a:blip r:embed="rId2"/>
            <a:srcRect l="15917" t="8804" r="15323" b="12234"/>
            <a:stretch/>
          </p:blipFill>
          <p:spPr>
            <a:xfrm>
              <a:off x="4865018" y="5657388"/>
              <a:ext cx="396238" cy="413662"/>
            </a:xfrm>
            <a:prstGeom prst="rect">
              <a:avLst/>
            </a:prstGeom>
            <a:solidFill>
              <a:srgbClr val="FF3300">
                <a:alpha val="27843"/>
              </a:srgbClr>
            </a:solidFill>
          </p:spPr>
        </p:pic>
        <p:pic>
          <p:nvPicPr>
            <p:cNvPr id="15" name="Picture 6" descr="Image result for rotary international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0527" y="5320899"/>
              <a:ext cx="498128" cy="498128"/>
            </a:xfrm>
            <a:prstGeom prst="rect">
              <a:avLst/>
            </a:prstGeom>
            <a:solidFill>
              <a:srgbClr val="FF3300">
                <a:alpha val="27843"/>
              </a:srgbClr>
            </a:solidFill>
          </p:spPr>
        </p:pic>
        <p:pic>
          <p:nvPicPr>
            <p:cNvPr id="16" name="Picture 15"/>
            <p:cNvPicPr>
              <a:picLocks noChangeAspect="1"/>
            </p:cNvPicPr>
            <p:nvPr/>
          </p:nvPicPr>
          <p:blipFill>
            <a:blip r:embed="rId4"/>
            <a:stretch>
              <a:fillRect/>
            </a:stretch>
          </p:blipFill>
          <p:spPr>
            <a:xfrm>
              <a:off x="5305616" y="6074695"/>
              <a:ext cx="1233808" cy="396498"/>
            </a:xfrm>
            <a:prstGeom prst="rect">
              <a:avLst/>
            </a:prstGeom>
            <a:solidFill>
              <a:srgbClr val="FF3300">
                <a:alpha val="27843"/>
              </a:srgbClr>
            </a:solidFill>
          </p:spPr>
        </p:pic>
        <p:sp>
          <p:nvSpPr>
            <p:cNvPr id="17" name="TextBox 16"/>
            <p:cNvSpPr txBox="1"/>
            <p:nvPr/>
          </p:nvSpPr>
          <p:spPr>
            <a:xfrm>
              <a:off x="5226745" y="5080372"/>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pic>
          <p:nvPicPr>
            <p:cNvPr id="18" name="Picture 17"/>
            <p:cNvPicPr>
              <a:picLocks noChangeAspect="1"/>
            </p:cNvPicPr>
            <p:nvPr/>
          </p:nvPicPr>
          <p:blipFill>
            <a:blip r:embed="rId5"/>
            <a:stretch>
              <a:fillRect/>
            </a:stretch>
          </p:blipFill>
          <p:spPr>
            <a:xfrm>
              <a:off x="6619725" y="5909308"/>
              <a:ext cx="556864" cy="419261"/>
            </a:xfrm>
            <a:prstGeom prst="rect">
              <a:avLst/>
            </a:prstGeom>
          </p:spPr>
        </p:pic>
      </p:grpSp>
      <p:pic>
        <p:nvPicPr>
          <p:cNvPr id="19" name="Picture 18"/>
          <p:cNvPicPr>
            <a:picLocks noChangeAspect="1"/>
          </p:cNvPicPr>
          <p:nvPr/>
        </p:nvPicPr>
        <p:blipFill>
          <a:blip r:embed="rId6"/>
          <a:stretch>
            <a:fillRect/>
          </a:stretch>
        </p:blipFill>
        <p:spPr>
          <a:xfrm>
            <a:off x="5246814" y="1809893"/>
            <a:ext cx="1680536" cy="542828"/>
          </a:xfrm>
          <a:prstGeom prst="rect">
            <a:avLst/>
          </a:prstGeom>
        </p:spPr>
      </p:pic>
      <p:grpSp>
        <p:nvGrpSpPr>
          <p:cNvPr id="6" name="Group 5"/>
          <p:cNvGrpSpPr/>
          <p:nvPr/>
        </p:nvGrpSpPr>
        <p:grpSpPr>
          <a:xfrm>
            <a:off x="2356224" y="4946150"/>
            <a:ext cx="1801881" cy="1263327"/>
            <a:chOff x="2356224" y="4946150"/>
            <a:chExt cx="1801881" cy="1263327"/>
          </a:xfrm>
        </p:grpSpPr>
        <p:pic>
          <p:nvPicPr>
            <p:cNvPr id="20" name="Picture 2" descr="http://www.apphonduras.org/wp-content/uploads/2014/11/cropped-weblogo2.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6810" r="26836"/>
            <a:stretch/>
          </p:blipFill>
          <p:spPr bwMode="auto">
            <a:xfrm>
              <a:off x="2356224" y="5275621"/>
              <a:ext cx="1801881" cy="3887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p:cNvPicPr>
              <a:picLocks noChangeAspect="1"/>
            </p:cNvPicPr>
            <p:nvPr/>
          </p:nvPicPr>
          <p:blipFill>
            <a:blip r:embed="rId8"/>
            <a:stretch>
              <a:fillRect/>
            </a:stretch>
          </p:blipFill>
          <p:spPr>
            <a:xfrm>
              <a:off x="2801005" y="4946150"/>
              <a:ext cx="887585" cy="343311"/>
            </a:xfrm>
            <a:prstGeom prst="rect">
              <a:avLst/>
            </a:prstGeom>
          </p:spPr>
        </p:pic>
        <p:pic>
          <p:nvPicPr>
            <p:cNvPr id="22" name="Picture 21"/>
            <p:cNvPicPr>
              <a:picLocks noChangeAspect="1"/>
            </p:cNvPicPr>
            <p:nvPr/>
          </p:nvPicPr>
          <p:blipFill>
            <a:blip r:embed="rId9"/>
            <a:stretch>
              <a:fillRect/>
            </a:stretch>
          </p:blipFill>
          <p:spPr>
            <a:xfrm>
              <a:off x="2389027" y="5918332"/>
              <a:ext cx="1769078" cy="291145"/>
            </a:xfrm>
            <a:prstGeom prst="rect">
              <a:avLst/>
            </a:prstGeom>
          </p:spPr>
        </p:pic>
      </p:grpSp>
      <p:grpSp>
        <p:nvGrpSpPr>
          <p:cNvPr id="7" name="Group 6"/>
          <p:cNvGrpSpPr/>
          <p:nvPr/>
        </p:nvGrpSpPr>
        <p:grpSpPr>
          <a:xfrm>
            <a:off x="767506" y="3538866"/>
            <a:ext cx="1576089" cy="1252080"/>
            <a:chOff x="767506" y="3538866"/>
            <a:chExt cx="1576089" cy="1252080"/>
          </a:xfrm>
        </p:grpSpPr>
        <p:sp>
          <p:nvSpPr>
            <p:cNvPr id="31" name="TextBox 30"/>
            <p:cNvSpPr txBox="1"/>
            <p:nvPr/>
          </p:nvSpPr>
          <p:spPr>
            <a:xfrm>
              <a:off x="773934" y="3538866"/>
              <a:ext cx="1569661"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Municipalities</a:t>
              </a:r>
            </a:p>
          </p:txBody>
        </p:sp>
        <p:sp>
          <p:nvSpPr>
            <p:cNvPr id="33" name="TextBox 32"/>
            <p:cNvSpPr txBox="1"/>
            <p:nvPr/>
          </p:nvSpPr>
          <p:spPr>
            <a:xfrm>
              <a:off x="767506" y="4421614"/>
              <a:ext cx="1531638"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Water Boards</a:t>
              </a:r>
            </a:p>
          </p:txBody>
        </p:sp>
      </p:grpSp>
      <p:sp>
        <p:nvSpPr>
          <p:cNvPr id="35" name="Arc 34"/>
          <p:cNvSpPr/>
          <p:nvPr/>
        </p:nvSpPr>
        <p:spPr>
          <a:xfrm>
            <a:off x="2795965" y="3074126"/>
            <a:ext cx="3595810" cy="2121582"/>
          </a:xfrm>
          <a:prstGeom prst="arc">
            <a:avLst>
              <a:gd name="adj1" fmla="val 13563694"/>
              <a:gd name="adj2" fmla="val 13534794"/>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p:cNvGrpSpPr/>
          <p:nvPr/>
        </p:nvGrpSpPr>
        <p:grpSpPr>
          <a:xfrm>
            <a:off x="2295388" y="1708819"/>
            <a:ext cx="1931416" cy="1526821"/>
            <a:chOff x="2295388" y="1708819"/>
            <a:chExt cx="1931416" cy="1526821"/>
          </a:xfrm>
        </p:grpSpPr>
        <p:pic>
          <p:nvPicPr>
            <p:cNvPr id="11" name="Picture 10"/>
            <p:cNvPicPr>
              <a:picLocks noChangeAspect="1"/>
            </p:cNvPicPr>
            <p:nvPr/>
          </p:nvPicPr>
          <p:blipFill>
            <a:blip r:embed="rId10">
              <a:clrChange>
                <a:clrFrom>
                  <a:srgbClr val="FFFFFF"/>
                </a:clrFrom>
                <a:clrTo>
                  <a:srgbClr val="FFFFFF">
                    <a:alpha val="0"/>
                  </a:srgbClr>
                </a:clrTo>
              </a:clrChange>
            </a:blip>
            <a:stretch>
              <a:fillRect/>
            </a:stretch>
          </p:blipFill>
          <p:spPr>
            <a:xfrm>
              <a:off x="2904924" y="1708819"/>
              <a:ext cx="639776" cy="620134"/>
            </a:xfrm>
            <a:prstGeom prst="rect">
              <a:avLst/>
            </a:prstGeom>
          </p:spPr>
        </p:pic>
        <p:pic>
          <p:nvPicPr>
            <p:cNvPr id="1026"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388" y="2626135"/>
              <a:ext cx="1931416" cy="60950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6814148" y="3424472"/>
            <a:ext cx="1680536" cy="1570823"/>
            <a:chOff x="6814148" y="3424472"/>
            <a:chExt cx="1680536" cy="1570823"/>
          </a:xfrm>
        </p:grpSpPr>
        <p:pic>
          <p:nvPicPr>
            <p:cNvPr id="9" name="Picture 8"/>
            <p:cNvPicPr>
              <a:picLocks noChangeAspect="1"/>
            </p:cNvPicPr>
            <p:nvPr/>
          </p:nvPicPr>
          <p:blipFill>
            <a:blip r:embed="rId6"/>
            <a:stretch>
              <a:fillRect/>
            </a:stretch>
          </p:blipFill>
          <p:spPr>
            <a:xfrm>
              <a:off x="6814148" y="3424472"/>
              <a:ext cx="1680536" cy="542828"/>
            </a:xfrm>
            <a:prstGeom prst="rect">
              <a:avLst/>
            </a:prstGeom>
          </p:spPr>
        </p:pic>
        <p:sp>
          <p:nvSpPr>
            <p:cNvPr id="32" name="TextBox 31"/>
            <p:cNvSpPr txBox="1"/>
            <p:nvPr/>
          </p:nvSpPr>
          <p:spPr>
            <a:xfrm>
              <a:off x="6892352" y="4274134"/>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pic>
          <p:nvPicPr>
            <p:cNvPr id="37" name="Picture 2" descr="http://aguaclara.cornell.edu/images/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7651" y="4559017"/>
              <a:ext cx="1382489" cy="436278"/>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TextBox 33"/>
          <p:cNvSpPr txBox="1"/>
          <p:nvPr/>
        </p:nvSpPr>
        <p:spPr>
          <a:xfrm>
            <a:off x="5345314" y="2728245"/>
            <a:ext cx="1582036" cy="369332"/>
          </a:xfrm>
          <a:prstGeom prst="rect">
            <a:avLst/>
          </a:prstGeom>
          <a:noFill/>
        </p:spPr>
        <p:txBody>
          <a:bodyPr wrap="none" rtlCol="0">
            <a:spAutoFit/>
          </a:bodyPr>
          <a:lstStyle/>
          <a:p>
            <a:pPr algn="ctr"/>
            <a:r>
              <a:rPr lang="en-US" sz="1800" dirty="0">
                <a:latin typeface="Cambria" panose="02040503050406030204" pitchFamily="18" charset="0"/>
                <a:cs typeface="Helvetica" panose="020B0604020202020204" pitchFamily="34" charset="0"/>
              </a:rPr>
              <a:t>Implementers</a:t>
            </a:r>
          </a:p>
        </p:txBody>
      </p:sp>
    </p:spTree>
    <p:extLst>
      <p:ext uri="{BB962C8B-B14F-4D97-AF65-F5344CB8AC3E}">
        <p14:creationId xmlns:p14="http://schemas.microsoft.com/office/powerpoint/2010/main" val="3323634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6"/>
          <p:cNvSpPr>
            <a:spLocks noGrp="1" noChangeArrowheads="1"/>
          </p:cNvSpPr>
          <p:nvPr>
            <p:ph type="title"/>
          </p:nvPr>
        </p:nvSpPr>
        <p:spPr/>
        <p:txBody>
          <a:bodyPr/>
          <a:lstStyle/>
          <a:p>
            <a:r>
              <a:rPr lang="en-US"/>
              <a:t>Overview</a:t>
            </a:r>
          </a:p>
        </p:txBody>
      </p:sp>
      <p:sp>
        <p:nvSpPr>
          <p:cNvPr id="4" name="Rectangle 3">
            <a:extLst>
              <a:ext uri="{FF2B5EF4-FFF2-40B4-BE49-F238E27FC236}">
                <a16:creationId xmlns:a16="http://schemas.microsoft.com/office/drawing/2014/main" id="{D4D1DF55-BCA8-4117-B3A6-216A005AC581}"/>
              </a:ext>
            </a:extLst>
          </p:cNvPr>
          <p:cNvSpPr>
            <a:spLocks noGrp="1" noChangeArrowheads="1"/>
          </p:cNvSpPr>
          <p:nvPr>
            <p:ph sz="half" idx="1"/>
          </p:nvPr>
        </p:nvSpPr>
        <p:spPr>
          <a:xfrm>
            <a:off x="2135316" y="1600200"/>
            <a:ext cx="5865684" cy="4827234"/>
          </a:xfrm>
        </p:spPr>
        <p:txBody>
          <a:bodyPr/>
          <a:lstStyle/>
          <a:p>
            <a:r>
              <a:rPr lang="en-US" sz="3400" dirty="0">
                <a:solidFill>
                  <a:schemeClr val="bg1">
                    <a:lumMod val="75000"/>
                  </a:schemeClr>
                </a:solidFill>
              </a:rPr>
              <a:t>How to Innovate and Design</a:t>
            </a:r>
          </a:p>
          <a:p>
            <a:r>
              <a:rPr lang="en-US" sz="3400" dirty="0">
                <a:solidFill>
                  <a:schemeClr val="bg1">
                    <a:lumMod val="75000"/>
                  </a:schemeClr>
                </a:solidFill>
              </a:rPr>
              <a:t>The AguaClara Consortium</a:t>
            </a:r>
          </a:p>
          <a:p>
            <a:r>
              <a:rPr lang="en-US" sz="3400" b="1" dirty="0"/>
              <a:t>High-tech and Elegance</a:t>
            </a:r>
          </a:p>
          <a:p>
            <a:r>
              <a:rPr lang="en-US" sz="3400" dirty="0">
                <a:solidFill>
                  <a:schemeClr val="bg1">
                    <a:lumMod val="75000"/>
                  </a:schemeClr>
                </a:solidFill>
              </a:rPr>
              <a:t>Pride of ownership</a:t>
            </a:r>
          </a:p>
          <a:p>
            <a:r>
              <a:rPr lang="en-US" sz="3400" dirty="0">
                <a:solidFill>
                  <a:schemeClr val="bg1">
                    <a:lumMod val="75000"/>
                  </a:schemeClr>
                </a:solidFill>
              </a:rPr>
              <a:t>AguaClara technologies and plants </a:t>
            </a:r>
          </a:p>
          <a:p>
            <a:r>
              <a:rPr lang="en-US" sz="3400" dirty="0">
                <a:solidFill>
                  <a:schemeClr val="bg1">
                    <a:lumMod val="75000"/>
                  </a:schemeClr>
                </a:solidFill>
              </a:rPr>
              <a:t>Philosophy and Reflections</a:t>
            </a:r>
          </a:p>
          <a:p>
            <a:endParaRPr lang="en-US" sz="3400" dirty="0"/>
          </a:p>
        </p:txBody>
      </p:sp>
      <p:sp>
        <p:nvSpPr>
          <p:cNvPr id="22" name="TextBox 21">
            <a:extLst>
              <a:ext uri="{FF2B5EF4-FFF2-40B4-BE49-F238E27FC236}">
                <a16:creationId xmlns:a16="http://schemas.microsoft.com/office/drawing/2014/main" id="{FEE65D1B-7409-40A7-A734-A2A7602FCC6C}"/>
              </a:ext>
            </a:extLst>
          </p:cNvPr>
          <p:cNvSpPr txBox="1"/>
          <p:nvPr/>
        </p:nvSpPr>
        <p:spPr>
          <a:xfrm>
            <a:off x="4641576" y="6499240"/>
            <a:ext cx="4721086" cy="400110"/>
          </a:xfrm>
          <a:prstGeom prst="rect">
            <a:avLst/>
          </a:prstGeom>
          <a:noFill/>
        </p:spPr>
        <p:txBody>
          <a:bodyPr wrap="square" rtlCol="0">
            <a:spAutoFit/>
          </a:bodyPr>
          <a:lstStyle/>
          <a:p>
            <a:r>
              <a:rPr lang="en-US" sz="2000" dirty="0">
                <a:solidFill>
                  <a:schemeClr val="bg1">
                    <a:lumMod val="75000"/>
                  </a:schemeClr>
                </a:solidFill>
              </a:rPr>
              <a:t>Ctrl + click the pictures to go each section!</a:t>
            </a:r>
          </a:p>
        </p:txBody>
      </p:sp>
      <p:pic>
        <p:nvPicPr>
          <p:cNvPr id="5" name="Picture 2" descr="Birth of Athena from the head of Zeus, with Hephaestus | Greek vase, Athenian black figure kylix">
            <a:hlinkClick r:id="rId3" action="ppaction://hlinksldjump"/>
            <a:extLst>
              <a:ext uri="{FF2B5EF4-FFF2-40B4-BE49-F238E27FC236}">
                <a16:creationId xmlns:a16="http://schemas.microsoft.com/office/drawing/2014/main" id="{C79CF6C1-86F9-4E50-8BC9-23314B569C19}"/>
              </a:ext>
            </a:extLst>
          </p:cNvPr>
          <p:cNvPicPr>
            <a:picLocks noChangeAspect="1" noChangeArrowheads="1"/>
          </p:cNvPicPr>
          <p:nvPr/>
        </p:nvPicPr>
        <p:blipFill>
          <a:blip r:embed="rId4" cstate="print"/>
          <a:srcRect/>
          <a:stretch>
            <a:fillRect/>
          </a:stretch>
        </p:blipFill>
        <p:spPr bwMode="auto">
          <a:xfrm>
            <a:off x="1550677" y="1586753"/>
            <a:ext cx="734827" cy="513937"/>
          </a:xfrm>
          <a:prstGeom prst="rect">
            <a:avLst/>
          </a:prstGeom>
          <a:noFill/>
        </p:spPr>
      </p:pic>
      <p:pic>
        <p:nvPicPr>
          <p:cNvPr id="7" name="Picture 4" descr="http://cdn2-b.examiner.com/sites/default/files/styles/image_content_width/hash/4b/27/MIL%20on_0.jpg?itok=SBV-sY2u">
            <a:hlinkClick r:id="rId5" action="ppaction://hlinksldjump"/>
            <a:extLst>
              <a:ext uri="{FF2B5EF4-FFF2-40B4-BE49-F238E27FC236}">
                <a16:creationId xmlns:a16="http://schemas.microsoft.com/office/drawing/2014/main" id="{590C2DEF-EB4B-41BC-9AB6-F7C670177B9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73111" y="3527673"/>
            <a:ext cx="512393" cy="4151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windmill">
            <a:hlinkClick r:id="rId7" action="ppaction://hlinksldjump"/>
            <a:extLst>
              <a:ext uri="{FF2B5EF4-FFF2-40B4-BE49-F238E27FC236}">
                <a16:creationId xmlns:a16="http://schemas.microsoft.com/office/drawing/2014/main" id="{7D3FD285-7C15-41C3-B0D2-C1B8A66FD3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31992" y="2811851"/>
            <a:ext cx="553512" cy="4151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hlinkClick r:id="rId9" action="ppaction://hlinksldjump"/>
            <a:extLst>
              <a:ext uri="{FF2B5EF4-FFF2-40B4-BE49-F238E27FC236}">
                <a16:creationId xmlns:a16="http://schemas.microsoft.com/office/drawing/2014/main" id="{210B76E6-B439-4B5F-8AF5-8C0125AAA501}"/>
              </a:ext>
            </a:extLst>
          </p:cNvPr>
          <p:cNvPicPr>
            <a:picLocks noChangeAspect="1" noChangeArrowheads="1"/>
          </p:cNvPicPr>
          <p:nvPr/>
        </p:nvPicPr>
        <p:blipFill>
          <a:blip r:embed="rId10"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1547468" y="4171406"/>
            <a:ext cx="738036" cy="527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descr="https://lh4.googleusercontent.com/-JDVXt4qs_mM/Uu_bub_jnuI/AAAAAAAAtpQ/QNSessXKpxs/s912/IMG_3373a.jpg">
            <a:hlinkClick r:id="rId11" action="ppaction://hlinksldjump"/>
            <a:extLst>
              <a:ext uri="{FF2B5EF4-FFF2-40B4-BE49-F238E27FC236}">
                <a16:creationId xmlns:a16="http://schemas.microsoft.com/office/drawing/2014/main" id="{E831D697-0439-4381-B2FD-53235C5D4F8B}"/>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79905" y="5221941"/>
            <a:ext cx="805599" cy="52734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1547468" y="2247933"/>
            <a:ext cx="731520" cy="449618"/>
            <a:chOff x="1160462" y="2340803"/>
            <a:chExt cx="731520" cy="449618"/>
          </a:xfrm>
        </p:grpSpPr>
        <p:pic>
          <p:nvPicPr>
            <p:cNvPr id="12" name="Picture 4" descr="FINAL LOGO 2.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60462" y="2340803"/>
              <a:ext cx="731520" cy="23209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guaClara Reac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60462" y="2555359"/>
              <a:ext cx="731520" cy="23506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564834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Simple, Elegant, or Complicated?</a:t>
            </a:r>
          </a:p>
        </p:txBody>
      </p:sp>
      <p:sp>
        <p:nvSpPr>
          <p:cNvPr id="3" name="Content Placeholder 2"/>
          <p:cNvSpPr>
            <a:spLocks noGrp="1"/>
          </p:cNvSpPr>
          <p:nvPr>
            <p:ph idx="1"/>
          </p:nvPr>
        </p:nvSpPr>
        <p:spPr/>
        <p:txBody>
          <a:bodyPr/>
          <a:lstStyle/>
          <a:p>
            <a:r>
              <a:rPr lang="en-US" b="1" i="1" dirty="0"/>
              <a:t>“Any intelligent fool can make things bigger, more complex, and more violent. It takes a touch of genius — and a lot of courage – to move in the opposite direction.” </a:t>
            </a:r>
            <a:br>
              <a:rPr lang="en-US" b="1" i="1" dirty="0"/>
            </a:br>
            <a:r>
              <a:rPr lang="en-US" b="1" i="1" dirty="0"/>
              <a:t>                                       --- </a:t>
            </a:r>
            <a:r>
              <a:rPr lang="en-US" dirty="0"/>
              <a:t>E.F. Schumacher</a:t>
            </a:r>
          </a:p>
          <a:p>
            <a:endParaRPr lang="en-US" b="1" i="1" dirty="0"/>
          </a:p>
          <a:p>
            <a:r>
              <a:rPr lang="en-US" b="1" i="1" dirty="0"/>
              <a:t>“Simplicity is the ultimate sophistication.” </a:t>
            </a:r>
            <a:br>
              <a:rPr lang="en-US" b="1" i="1" dirty="0"/>
            </a:br>
            <a:r>
              <a:rPr lang="en-US" b="1" i="1" dirty="0"/>
              <a:t>                                       --- </a:t>
            </a:r>
            <a:r>
              <a:rPr lang="en-US" dirty="0"/>
              <a:t>Leonardo da Vinci</a:t>
            </a:r>
          </a:p>
          <a:p>
            <a:endParaRPr lang="en-US" dirty="0"/>
          </a:p>
        </p:txBody>
      </p:sp>
    </p:spTree>
    <p:extLst>
      <p:ext uri="{BB962C8B-B14F-4D97-AF65-F5344CB8AC3E}">
        <p14:creationId xmlns:p14="http://schemas.microsoft.com/office/powerpoint/2010/main" val="118986366"/>
      </p:ext>
    </p:extLst>
  </p:cSld>
  <p:clrMapOvr>
    <a:masterClrMapping/>
  </p:clrMapOvr>
  <p:transition>
    <p:fade/>
  </p:transition>
</p:sld>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 4540 2016</Template>
  <TotalTime>3608</TotalTime>
  <Words>1014</Words>
  <Application>Microsoft Office PowerPoint</Application>
  <PresentationFormat>Widescreen</PresentationFormat>
  <Paragraphs>201</Paragraphs>
  <Slides>52</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Cambria</vt:lpstr>
      <vt:lpstr>Candara</vt:lpstr>
      <vt:lpstr>Times</vt:lpstr>
      <vt:lpstr>Wingdings</vt:lpstr>
      <vt:lpstr>SWOT 2021</vt:lpstr>
      <vt:lpstr>An Elegant Solution for Safe Water on Tap </vt:lpstr>
      <vt:lpstr>Overview</vt:lpstr>
      <vt:lpstr>Overview</vt:lpstr>
      <vt:lpstr>Three ideas…</vt:lpstr>
      <vt:lpstr>Inventing Perfection</vt:lpstr>
      <vt:lpstr>Overview</vt:lpstr>
      <vt:lpstr>AguaClara Consortium</vt:lpstr>
      <vt:lpstr>Overview</vt:lpstr>
      <vt:lpstr>Simple, Elegant, or Complicated?</vt:lpstr>
      <vt:lpstr>Elegant Solution</vt:lpstr>
      <vt:lpstr>Overview</vt:lpstr>
      <vt:lpstr>Pride of Ownership</vt:lpstr>
      <vt:lpstr>Overview</vt:lpstr>
      <vt:lpstr>AguaClara Technologies</vt:lpstr>
      <vt:lpstr>Stages of particle removal</vt:lpstr>
      <vt:lpstr>PowerPoint Presentation</vt:lpstr>
      <vt:lpstr>Tour of an AguaClara plant</vt:lpstr>
      <vt:lpstr>Plant zero</vt:lpstr>
      <vt:lpstr>PowerPoint Presentation</vt:lpstr>
      <vt:lpstr>PowerPoint Presentation</vt:lpstr>
      <vt:lpstr>San Nicolas</vt:lpstr>
      <vt:lpstr>PowerPoint Presentation</vt:lpstr>
      <vt:lpstr>Flocculator Channels</vt:lpstr>
      <vt:lpstr>PowerPoint Presentation</vt:lpstr>
      <vt:lpstr>What do you see?</vt:lpstr>
      <vt:lpstr>What is the difference between laser level and water level?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Three Key Ideas</vt:lpstr>
      <vt:lpstr>Resilience</vt:lpstr>
      <vt:lpstr>How Much Does it Cost?</vt:lpstr>
      <vt:lpstr>Reflections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Monroe Weber-Shirk</dc:creator>
  <cp:lastModifiedBy>Monroe Weber-Shirk</cp:lastModifiedBy>
  <cp:revision>161</cp:revision>
  <dcterms:created xsi:type="dcterms:W3CDTF">2014-03-14T12:49:46Z</dcterms:created>
  <dcterms:modified xsi:type="dcterms:W3CDTF">2020-10-24T13:27:15Z</dcterms:modified>
</cp:coreProperties>
</file>